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6" r:id="rId3"/>
    <p:sldId id="302" r:id="rId4"/>
    <p:sldId id="274" r:id="rId5"/>
    <p:sldId id="287" r:id="rId6"/>
    <p:sldId id="303" r:id="rId7"/>
    <p:sldId id="288" r:id="rId8"/>
    <p:sldId id="304" r:id="rId9"/>
    <p:sldId id="269" r:id="rId10"/>
    <p:sldId id="289" r:id="rId11"/>
    <p:sldId id="290" r:id="rId12"/>
    <p:sldId id="305" r:id="rId13"/>
    <p:sldId id="292" r:id="rId14"/>
    <p:sldId id="293" r:id="rId15"/>
    <p:sldId id="291" r:id="rId16"/>
    <p:sldId id="294" r:id="rId17"/>
    <p:sldId id="306" r:id="rId18"/>
    <p:sldId id="295" r:id="rId19"/>
    <p:sldId id="296" r:id="rId20"/>
    <p:sldId id="297" r:id="rId21"/>
    <p:sldId id="298" r:id="rId22"/>
    <p:sldId id="307" r:id="rId23"/>
    <p:sldId id="299" r:id="rId24"/>
    <p:sldId id="300" r:id="rId25"/>
    <p:sldId id="301" r:id="rId26"/>
    <p:sldId id="308" r:id="rId27"/>
    <p:sldId id="309" r:id="rId28"/>
    <p:sldId id="268"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0033CC"/>
    <a:srgbClr val="00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D88DD9B-FD8D-4B0B-8172-B462429942D7}"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8D88DD9B-FD8D-4B0B-8172-B462429942D7}" type="slidenum">
              <a:rPr lang="fr-FR" smtClean="0"/>
              <a:pPr/>
              <a:t>‹N°›</a:t>
            </a:fld>
            <a:endParaRPr lang="fr-FR"/>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4361688" y="1026372"/>
            <a:ext cx="457200" cy="441325"/>
          </a:xfrm>
        </p:spPr>
        <p:txBody>
          <a:bodyPr/>
          <a:lstStyle/>
          <a:p>
            <a:fld id="{8D88DD9B-FD8D-4B0B-8172-B462429942D7}" type="slidenum">
              <a:rPr lang="fr-FR" smtClean="0"/>
              <a:pPr/>
              <a:t>‹N°›</a:t>
            </a:fld>
            <a:endParaRPr lang="fr-FR"/>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FR"/>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613C2E0D-0E35-4CC9-AEF6-135CF75B9409}" type="datetimeFigureOut">
              <a:rPr lang="fr-FR" smtClean="0"/>
              <a:pPr/>
              <a:t>04/01/2017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D88DD9B-FD8D-4B0B-8172-B462429942D7}" type="slidenum">
              <a:rPr lang="fr-FR" smtClean="0"/>
              <a:pPr/>
              <a:t>‹N°›</a:t>
            </a:fld>
            <a:endParaRPr lang="fr-FR"/>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8" name="Espace réservé du pied de page 7"/>
          <p:cNvSpPr>
            <a:spLocks noGrp="1"/>
          </p:cNvSpPr>
          <p:nvPr>
            <p:ph type="ftr" sz="quarter" idx="11"/>
          </p:nvPr>
        </p:nvSpPr>
        <p:spPr>
          <a:xfrm>
            <a:off x="304800" y="6409944"/>
            <a:ext cx="3581400" cy="365760"/>
          </a:xfrm>
        </p:spPr>
        <p:txBody>
          <a:bodyPr/>
          <a:lstStyle/>
          <a:p>
            <a:endParaRPr lang="fr-FR"/>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8D88DD9B-FD8D-4B0B-8172-B462429942D7}" type="slidenum">
              <a:rPr lang="fr-FR" smtClean="0"/>
              <a:pPr/>
              <a:t>‹N°›</a:t>
            </a:fld>
            <a:endParaRPr lang="fr-FR"/>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a:xfrm>
            <a:off x="4343400" y="1036020"/>
            <a:ext cx="457200" cy="441325"/>
          </a:xfrm>
        </p:spPr>
        <p:txBody>
          <a:bodyPr/>
          <a:lstStyle/>
          <a:p>
            <a:fld id="{8D88DD9B-FD8D-4B0B-8172-B462429942D7}"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D88DD9B-FD8D-4B0B-8172-B462429942D7}"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613C2E0D-0E35-4CC9-AEF6-135CF75B9409}" type="datetimeFigureOut">
              <a:rPr lang="fr-FR" smtClean="0"/>
              <a:pPr/>
              <a:t>04/01/2017</a:t>
            </a:fld>
            <a:endParaRPr lang="fr-FR"/>
          </a:p>
        </p:txBody>
      </p:sp>
      <p:sp>
        <p:nvSpPr>
          <p:cNvPr id="6" name="Espace réservé du pied de page 5"/>
          <p:cNvSpPr>
            <a:spLocks noGrp="1"/>
          </p:cNvSpPr>
          <p:nvPr>
            <p:ph type="ftr" sz="quarter" idx="11"/>
          </p:nvPr>
        </p:nvSpPr>
        <p:spPr>
          <a:xfrm>
            <a:off x="301752" y="6410848"/>
            <a:ext cx="3383280" cy="365760"/>
          </a:xfrm>
        </p:spPr>
        <p:txBody>
          <a:bodyPr/>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8D88DD9B-FD8D-4B0B-8172-B462429942D7}" type="slidenum">
              <a:rPr lang="fr-FR" smtClean="0"/>
              <a:pPr/>
              <a:t>‹N°›</a:t>
            </a:fld>
            <a:endParaRPr lang="fr-FR"/>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613C2E0D-0E35-4CC9-AEF6-135CF75B9409}" type="datetimeFigureOut">
              <a:rPr lang="fr-FR" smtClean="0"/>
              <a:pPr/>
              <a:t>04/01/2017</a:t>
            </a:fld>
            <a:endParaRPr lang="fr-FR"/>
          </a:p>
        </p:txBody>
      </p:sp>
      <p:sp>
        <p:nvSpPr>
          <p:cNvPr id="6" name="Espace réservé du pied de page 5"/>
          <p:cNvSpPr>
            <a:spLocks noGrp="1"/>
          </p:cNvSpPr>
          <p:nvPr>
            <p:ph type="ftr" sz="quarter" idx="11"/>
          </p:nvPr>
        </p:nvSpPr>
        <p:spPr>
          <a:xfrm>
            <a:off x="301752" y="6410848"/>
            <a:ext cx="3584448" cy="365760"/>
          </a:xfrm>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13C2E0D-0E35-4CC9-AEF6-135CF75B9409}" type="datetimeFigureOut">
              <a:rPr lang="fr-FR" smtClean="0"/>
              <a:pPr/>
              <a:t>04/01/2017</a:t>
            </a:fld>
            <a:endParaRPr lang="fr-FR"/>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F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D88DD9B-FD8D-4B0B-8172-B462429942D7}" type="slidenum">
              <a:rPr lang="fr-FR" smtClean="0"/>
              <a:pPr/>
              <a:t>‹N°›</a:t>
            </a:fld>
            <a:endParaRPr lang="fr-FR"/>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mailto:akghezal@gmai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403648" y="1484784"/>
            <a:ext cx="6400800" cy="648072"/>
          </a:xfrm>
        </p:spPr>
        <p:txBody>
          <a:bodyPr>
            <a:normAutofit/>
          </a:bodyPr>
          <a:lstStyle/>
          <a:p>
            <a:r>
              <a:rPr lang="fr-FR" sz="1800" dirty="0" smtClean="0">
                <a:solidFill>
                  <a:schemeClr val="accent1"/>
                </a:solidFill>
              </a:rPr>
              <a:t>Projet RE-ACTIVATE</a:t>
            </a:r>
          </a:p>
        </p:txBody>
      </p:sp>
      <p:sp>
        <p:nvSpPr>
          <p:cNvPr id="2" name="Titre 1"/>
          <p:cNvSpPr>
            <a:spLocks noGrp="1"/>
          </p:cNvSpPr>
          <p:nvPr>
            <p:ph type="ctrTitle"/>
          </p:nvPr>
        </p:nvSpPr>
        <p:spPr>
          <a:xfrm>
            <a:off x="395536" y="4437112"/>
            <a:ext cx="8748464" cy="792832"/>
          </a:xfrm>
        </p:spPr>
        <p:txBody>
          <a:bodyPr>
            <a:noAutofit/>
          </a:bodyPr>
          <a:lstStyle/>
          <a:p>
            <a:r>
              <a:rPr lang="fr-FR" sz="3200" b="1" dirty="0" smtClean="0">
                <a:solidFill>
                  <a:schemeClr val="tx2">
                    <a:lumMod val="75000"/>
                  </a:schemeClr>
                </a:solidFill>
              </a:rPr>
              <a:t>Introduction et mise à niveau des bureaux d’études dans le secteur des Energies Renouvelables</a:t>
            </a:r>
            <a:r>
              <a:rPr lang="fr-FR" sz="3200" dirty="0" smtClean="0"/>
              <a:t/>
            </a:r>
            <a:br>
              <a:rPr lang="fr-FR" sz="3200" dirty="0" smtClean="0"/>
            </a:br>
            <a:endParaRPr lang="fr-FR" sz="3200" b="1" dirty="0">
              <a:solidFill>
                <a:schemeClr val="tx2">
                  <a:lumMod val="75000"/>
                </a:schemeClr>
              </a:solidFill>
            </a:endParaRPr>
          </a:p>
        </p:txBody>
      </p:sp>
      <p:pic>
        <p:nvPicPr>
          <p:cNvPr id="4" name="Grafik 3" descr="gizlogo-unternehmen-de-rgb"/>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51520" y="188640"/>
            <a:ext cx="2486025" cy="1028700"/>
          </a:xfrm>
          <a:prstGeom prst="rect">
            <a:avLst/>
          </a:prstGeom>
          <a:noFill/>
          <a:ln>
            <a:noFill/>
          </a:ln>
        </p:spPr>
      </p:pic>
      <p:pic>
        <p:nvPicPr>
          <p:cNvPr id="5" name="Grafik 7" descr="logo ANME 2014"/>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36296" y="188640"/>
            <a:ext cx="1714500" cy="790575"/>
          </a:xfrm>
          <a:prstGeom prst="rect">
            <a:avLst/>
          </a:prstGeom>
          <a:noFill/>
          <a:ln>
            <a:noFill/>
          </a:ln>
        </p:spPr>
      </p:pic>
      <p:sp>
        <p:nvSpPr>
          <p:cNvPr id="6" name="ZoneTexte 5"/>
          <p:cNvSpPr txBox="1"/>
          <p:nvPr/>
        </p:nvSpPr>
        <p:spPr>
          <a:xfrm>
            <a:off x="3491880" y="5877272"/>
            <a:ext cx="2382383" cy="369332"/>
          </a:xfrm>
          <a:prstGeom prst="rect">
            <a:avLst/>
          </a:prstGeom>
          <a:noFill/>
        </p:spPr>
        <p:txBody>
          <a:bodyPr wrap="none" rtlCol="0">
            <a:spAutoFit/>
          </a:bodyPr>
          <a:lstStyle/>
          <a:p>
            <a:r>
              <a:rPr lang="fr-FR" dirty="0" err="1" smtClean="0">
                <a:solidFill>
                  <a:schemeClr val="bg2">
                    <a:lumMod val="25000"/>
                  </a:schemeClr>
                </a:solidFill>
              </a:rPr>
              <a:t>Abdelkarim</a:t>
            </a:r>
            <a:r>
              <a:rPr lang="fr-FR" dirty="0" smtClean="0">
                <a:solidFill>
                  <a:schemeClr val="bg2">
                    <a:lumMod val="25000"/>
                  </a:schemeClr>
                </a:solidFill>
              </a:rPr>
              <a:t> GHEZAL</a:t>
            </a:r>
            <a:endParaRPr lang="fr-FR" dirty="0">
              <a:solidFill>
                <a:schemeClr val="bg2">
                  <a:lumMod val="25000"/>
                </a:schemeClr>
              </a:solidFill>
            </a:endParaRPr>
          </a:p>
        </p:txBody>
      </p:sp>
      <p:sp>
        <p:nvSpPr>
          <p:cNvPr id="7" name="ZoneTexte 6"/>
          <p:cNvSpPr txBox="1"/>
          <p:nvPr/>
        </p:nvSpPr>
        <p:spPr>
          <a:xfrm>
            <a:off x="3635896" y="6309320"/>
            <a:ext cx="1814920" cy="369332"/>
          </a:xfrm>
          <a:prstGeom prst="rect">
            <a:avLst/>
          </a:prstGeom>
          <a:noFill/>
        </p:spPr>
        <p:txBody>
          <a:bodyPr wrap="none" rtlCol="0">
            <a:spAutoFit/>
          </a:bodyPr>
          <a:lstStyle/>
          <a:p>
            <a:r>
              <a:rPr lang="fr-FR" dirty="0" smtClean="0">
                <a:solidFill>
                  <a:schemeClr val="bg2">
                    <a:lumMod val="25000"/>
                  </a:schemeClr>
                </a:solidFill>
              </a:rPr>
              <a:t>04 Janvier 2017</a:t>
            </a:r>
            <a:endParaRPr lang="fr-FR"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Etat des lieux des B.E (2)</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pPr lvl="0"/>
            <a:r>
              <a:rPr lang="fr-FR" sz="2400" dirty="0" smtClean="0"/>
              <a:t>Arrêter une première liste préliminaire des BE, d’IC et des organismes disposant des potentialités pour réaliser des études de projets d’énergie renouvelables</a:t>
            </a:r>
          </a:p>
          <a:p>
            <a:pPr lvl="0"/>
            <a:r>
              <a:rPr lang="fr-FR" sz="2400" dirty="0" smtClean="0"/>
              <a:t>Préparer et lancer une enquête auprès des entités figurant dans la liste préliminaire pour:</a:t>
            </a:r>
          </a:p>
          <a:p>
            <a:pPr lvl="1"/>
            <a:r>
              <a:rPr lang="fr-FR" sz="1600" dirty="0" smtClean="0"/>
              <a:t> </a:t>
            </a:r>
            <a:r>
              <a:rPr lang="fr-FR" sz="2400" dirty="0" smtClean="0">
                <a:solidFill>
                  <a:schemeClr val="bg2">
                    <a:lumMod val="10000"/>
                  </a:schemeClr>
                </a:solidFill>
              </a:rPr>
              <a:t>affiner les données relatives à leurs compétences et leurs moyens, </a:t>
            </a:r>
          </a:p>
          <a:p>
            <a:pPr lvl="1"/>
            <a:r>
              <a:rPr lang="fr-FR" sz="2400" dirty="0" smtClean="0">
                <a:solidFill>
                  <a:schemeClr val="bg2">
                    <a:lumMod val="10000"/>
                  </a:schemeClr>
                </a:solidFill>
              </a:rPr>
              <a:t>évaluer leur intérêt d’étendre le périmètre de leurs activités aux projets ER</a:t>
            </a:r>
          </a:p>
          <a:p>
            <a:pPr lvl="1"/>
            <a:r>
              <a:rPr lang="fr-FR" sz="2400" dirty="0" smtClean="0">
                <a:solidFill>
                  <a:schemeClr val="bg2">
                    <a:lumMod val="10000"/>
                  </a:schemeClr>
                </a:solidFill>
              </a:rPr>
              <a:t>connaître leurs besoins en termes de moyens humains et matériels pour exercer cette nouvelle activité.</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Etat des lieux des B.E (3)</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r>
              <a:rPr lang="fr-FR" sz="2100" dirty="0" smtClean="0"/>
              <a:t>Arrêter, sur la base des résultats de l’enquête, la liste des BE, d’IC et des organismes </a:t>
            </a:r>
            <a:r>
              <a:rPr lang="fr-FR" sz="2100" dirty="0" smtClean="0">
                <a:solidFill>
                  <a:schemeClr val="accent1">
                    <a:lumMod val="75000"/>
                  </a:schemeClr>
                </a:solidFill>
              </a:rPr>
              <a:t>disposant des critères </a:t>
            </a:r>
            <a:r>
              <a:rPr lang="fr-FR" sz="2100" dirty="0" smtClean="0"/>
              <a:t>formels nécessaires et </a:t>
            </a:r>
            <a:r>
              <a:rPr lang="fr-FR" sz="2100" dirty="0" smtClean="0">
                <a:solidFill>
                  <a:schemeClr val="accent1">
                    <a:lumMod val="75000"/>
                  </a:schemeClr>
                </a:solidFill>
              </a:rPr>
              <a:t>manifestant un intérêt </a:t>
            </a:r>
            <a:r>
              <a:rPr lang="fr-FR" sz="2100" dirty="0" smtClean="0"/>
              <a:t>particulier pour exercer dans l’ingénierie des projets ER</a:t>
            </a:r>
          </a:p>
          <a:p>
            <a:r>
              <a:rPr lang="fr-FR" sz="2100" dirty="0" smtClean="0"/>
              <a:t>Cette liste présentera le premier groupe des BE qui devrait être ciblé par les actions de formation afin de renforcer leurs compétences sur les aspects spécifiques aux projets ER.</a:t>
            </a:r>
          </a:p>
          <a:p>
            <a:pPr lvl="1"/>
            <a:endParaRPr lang="fr-FR" sz="2000" dirty="0" smtClean="0">
              <a:solidFill>
                <a:schemeClr val="bg2">
                  <a:lumMod val="10000"/>
                </a:schemeClr>
              </a:solidFill>
            </a:endParaRPr>
          </a:p>
        </p:txBody>
      </p:sp>
      <p:sp>
        <p:nvSpPr>
          <p:cNvPr id="4" name="Rectangle à coins arrondis 3"/>
          <p:cNvSpPr/>
          <p:nvPr/>
        </p:nvSpPr>
        <p:spPr>
          <a:xfrm>
            <a:off x="2915816" y="4005064"/>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ANME</a:t>
            </a:r>
            <a:endParaRPr lang="fr-FR" dirty="0"/>
          </a:p>
        </p:txBody>
      </p:sp>
      <p:sp>
        <p:nvSpPr>
          <p:cNvPr id="5" name="Rectangle à coins arrondis 4"/>
          <p:cNvSpPr/>
          <p:nvPr/>
        </p:nvSpPr>
        <p:spPr>
          <a:xfrm>
            <a:off x="1043608" y="4005064"/>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 Energie</a:t>
            </a:r>
            <a:endParaRPr lang="fr-FR" dirty="0"/>
          </a:p>
        </p:txBody>
      </p:sp>
      <p:sp>
        <p:nvSpPr>
          <p:cNvPr id="6" name="Rectangle à coins arrondis 5"/>
          <p:cNvSpPr/>
          <p:nvPr/>
        </p:nvSpPr>
        <p:spPr>
          <a:xfrm>
            <a:off x="4788024" y="4005064"/>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STEG</a:t>
            </a:r>
            <a:endParaRPr lang="fr-FR" dirty="0"/>
          </a:p>
        </p:txBody>
      </p:sp>
      <p:sp>
        <p:nvSpPr>
          <p:cNvPr id="7" name="Rectangle à coins arrondis 6"/>
          <p:cNvSpPr/>
          <p:nvPr/>
        </p:nvSpPr>
        <p:spPr>
          <a:xfrm>
            <a:off x="6660232" y="4005064"/>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MEHAT</a:t>
            </a:r>
            <a:endParaRPr lang="fr-FR" dirty="0"/>
          </a:p>
        </p:txBody>
      </p:sp>
      <p:sp>
        <p:nvSpPr>
          <p:cNvPr id="8" name="Rectangle à coins arrondis 7"/>
          <p:cNvSpPr/>
          <p:nvPr/>
        </p:nvSpPr>
        <p:spPr>
          <a:xfrm>
            <a:off x="3491880" y="4797152"/>
            <a:ext cx="2592288" cy="648072"/>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Liste préliminaire BE</a:t>
            </a:r>
            <a:endParaRPr lang="fr-FR" sz="1700" dirty="0">
              <a:solidFill>
                <a:schemeClr val="tx1"/>
              </a:solidFill>
            </a:endParaRPr>
          </a:p>
        </p:txBody>
      </p:sp>
      <p:sp>
        <p:nvSpPr>
          <p:cNvPr id="9" name="Rectangle à coins arrondis 8"/>
          <p:cNvSpPr/>
          <p:nvPr/>
        </p:nvSpPr>
        <p:spPr>
          <a:xfrm>
            <a:off x="7020272" y="4869160"/>
            <a:ext cx="1512168" cy="504056"/>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accent1">
                    <a:lumMod val="50000"/>
                  </a:schemeClr>
                </a:solidFill>
              </a:rPr>
              <a:t>Enquête</a:t>
            </a:r>
            <a:endParaRPr lang="fr-FR" b="1" dirty="0">
              <a:solidFill>
                <a:schemeClr val="accent1">
                  <a:lumMod val="50000"/>
                </a:schemeClr>
              </a:solidFill>
            </a:endParaRPr>
          </a:p>
        </p:txBody>
      </p:sp>
      <p:sp>
        <p:nvSpPr>
          <p:cNvPr id="11" name="Accolade fermante 10"/>
          <p:cNvSpPr/>
          <p:nvPr/>
        </p:nvSpPr>
        <p:spPr>
          <a:xfrm rot="5400000">
            <a:off x="4572000" y="2060848"/>
            <a:ext cx="360040" cy="5112568"/>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Flèche courbée vers la droite 11"/>
          <p:cNvSpPr/>
          <p:nvPr/>
        </p:nvSpPr>
        <p:spPr>
          <a:xfrm>
            <a:off x="2627784" y="5157192"/>
            <a:ext cx="648072" cy="93610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 name="Rectangle à coins arrondis 12"/>
          <p:cNvSpPr/>
          <p:nvPr/>
        </p:nvSpPr>
        <p:spPr>
          <a:xfrm>
            <a:off x="3419872" y="5733256"/>
            <a:ext cx="2592288" cy="648072"/>
          </a:xfrm>
          <a:prstGeom prst="roundRect">
            <a:avLst/>
          </a:prstGeom>
          <a:solidFill>
            <a:schemeClr val="accent1">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bg1"/>
                </a:solidFill>
              </a:rPr>
              <a:t>Premier Noyau BE </a:t>
            </a:r>
            <a:r>
              <a:rPr lang="fr-FR" dirty="0" err="1" smtClean="0">
                <a:solidFill>
                  <a:schemeClr val="bg1"/>
                </a:solidFill>
              </a:rPr>
              <a:t>spéc</a:t>
            </a:r>
            <a:r>
              <a:rPr lang="fr-FR" dirty="0" smtClean="0">
                <a:solidFill>
                  <a:schemeClr val="bg1"/>
                </a:solidFill>
              </a:rPr>
              <a:t>. ER </a:t>
            </a:r>
            <a:endParaRPr lang="fr-FR" sz="1700" dirty="0">
              <a:solidFill>
                <a:schemeClr val="bg1"/>
              </a:solidFill>
            </a:endParaRPr>
          </a:p>
        </p:txBody>
      </p:sp>
      <p:cxnSp>
        <p:nvCxnSpPr>
          <p:cNvPr id="17" name="Connecteur droit avec flèche 16"/>
          <p:cNvCxnSpPr/>
          <p:nvPr/>
        </p:nvCxnSpPr>
        <p:spPr>
          <a:xfrm flipH="1">
            <a:off x="6156176" y="5157192"/>
            <a:ext cx="792088"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9" name="Rectangle avec flèche vers la gauche 18"/>
          <p:cNvSpPr/>
          <p:nvPr/>
        </p:nvSpPr>
        <p:spPr>
          <a:xfrm>
            <a:off x="6300192" y="5733256"/>
            <a:ext cx="2520280" cy="792088"/>
          </a:xfrm>
          <a:prstGeom prst="leftArrowCallou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300" dirty="0" smtClean="0"/>
              <a:t>Formation</a:t>
            </a:r>
            <a:endParaRPr lang="fr-FR" sz="23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457200" indent="-457200">
              <a:lnSpc>
                <a:spcPct val="150000"/>
              </a:lnSpc>
              <a:buFont typeface="+mj-lt"/>
              <a:buAutoNum type="arabicPeriod"/>
            </a:pPr>
            <a:r>
              <a:rPr lang="fr-FR" sz="1800" dirty="0" smtClean="0">
                <a:solidFill>
                  <a:srgbClr val="002060"/>
                </a:solidFill>
              </a:rPr>
              <a:t>Approche méthodologique</a:t>
            </a:r>
          </a:p>
          <a:p>
            <a:pPr marL="731520" lvl="1" indent="-457200">
              <a:lnSpc>
                <a:spcPct val="160000"/>
              </a:lnSpc>
              <a:buFont typeface="+mj-lt"/>
              <a:buAutoNum type="arabicPeriod"/>
            </a:pPr>
            <a:r>
              <a:rPr lang="fr-FR" sz="1500" dirty="0" smtClean="0">
                <a:solidFill>
                  <a:schemeClr val="bg1">
                    <a:lumMod val="50000"/>
                  </a:schemeClr>
                </a:solidFill>
              </a:rPr>
              <a:t>Etat des lieux des BE</a:t>
            </a:r>
          </a:p>
          <a:p>
            <a:pPr marL="731520" lvl="2" indent="-457200">
              <a:lnSpc>
                <a:spcPct val="150000"/>
              </a:lnSpc>
              <a:buClr>
                <a:schemeClr val="accent1"/>
              </a:buClr>
              <a:buSzPct val="85000"/>
              <a:buFont typeface="+mj-lt"/>
              <a:buAutoNum type="arabicPeriod"/>
            </a:pPr>
            <a:r>
              <a:rPr lang="fr-FR" sz="2400" dirty="0" smtClean="0">
                <a:solidFill>
                  <a:srgbClr val="002060"/>
                </a:solidFill>
              </a:rPr>
              <a:t>Identification des besoins des bureaux d’études</a:t>
            </a:r>
          </a:p>
          <a:p>
            <a:pPr marL="731520" lvl="1" indent="-457200">
              <a:lnSpc>
                <a:spcPct val="15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6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Identification des besoins (1)</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endParaRPr lang="fr-FR" sz="2400" dirty="0" smtClean="0"/>
          </a:p>
          <a:p>
            <a:pPr algn="just"/>
            <a:r>
              <a:rPr lang="fr-FR" sz="2400" dirty="0" smtClean="0"/>
              <a:t>Identification des besoins du marché tunisien en bureaux d’études « qualifiés » pour l’exécution des études et des actions d’accompagnement nécessaires pour la réalisation des projets renouvelables .</a:t>
            </a:r>
          </a:p>
          <a:p>
            <a:endParaRPr lang="fr-FR" sz="2400" dirty="0" smtClean="0"/>
          </a:p>
          <a:p>
            <a:pPr algn="just"/>
            <a:r>
              <a:rPr lang="fr-FR" sz="2400" dirty="0" smtClean="0"/>
              <a:t>Identification  des moyens nécessaires à ces bureaux d’études pour l’accomplissement de leur mission tout en garantissant la qualité de leurs prestations.</a:t>
            </a:r>
            <a:endParaRPr lang="fr-FR" sz="2100" dirty="0" smtClean="0"/>
          </a:p>
          <a:p>
            <a:pPr lvl="1"/>
            <a:endParaRPr lang="fr-FR" sz="20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b="1" dirty="0" smtClean="0"/>
              <a:t>Identification des besoins en B.E qualifiés</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lnSpcReduction="10000"/>
          </a:bodyPr>
          <a:lstStyle/>
          <a:p>
            <a:endParaRPr lang="fr-FR" sz="2400" dirty="0" smtClean="0"/>
          </a:p>
          <a:p>
            <a:pPr algn="just"/>
            <a:r>
              <a:rPr lang="fr-FR" sz="2200" b="1" dirty="0" smtClean="0"/>
              <a:t>Analyse des dispositions du cadre règlementaire ER </a:t>
            </a:r>
            <a:r>
              <a:rPr lang="fr-FR" sz="2200" dirty="0" smtClean="0"/>
              <a:t>(loi, décret, CC STEG, manuel de procédures CT…) : Les types de projets nécessitant obligatoirement la présentation des études technico-économiques dans le dossiers de demande de réalisation des installations ER. </a:t>
            </a:r>
          </a:p>
          <a:p>
            <a:pPr algn="just"/>
            <a:r>
              <a:rPr lang="fr-FR" sz="2200" b="1" dirty="0" smtClean="0"/>
              <a:t>Analyse du plan de développement ER 2016-2020</a:t>
            </a:r>
            <a:r>
              <a:rPr lang="fr-FR" sz="2200" dirty="0" smtClean="0"/>
              <a:t>:  Estimation de nombre  d’installations ER à réaliser</a:t>
            </a:r>
          </a:p>
          <a:p>
            <a:pPr algn="just">
              <a:buFont typeface="Wingdings" pitchFamily="2" charset="2"/>
              <a:buChar char="Ø"/>
            </a:pPr>
            <a:r>
              <a:rPr lang="fr-FR" sz="2200" dirty="0" smtClean="0">
                <a:solidFill>
                  <a:schemeClr val="accent1">
                    <a:lumMod val="50000"/>
                  </a:schemeClr>
                </a:solidFill>
              </a:rPr>
              <a:t>Déterminer la marché potentiel des études ER jusqu’au 2020 pour chacune des technologies visées par le plan de développement. </a:t>
            </a:r>
          </a:p>
          <a:p>
            <a:pPr algn="just">
              <a:buFont typeface="Arial" pitchFamily="34" charset="0"/>
              <a:buChar char="•"/>
            </a:pPr>
            <a:r>
              <a:rPr lang="fr-FR" sz="2200" b="1" dirty="0" smtClean="0"/>
              <a:t>Extrapolation</a:t>
            </a:r>
            <a:r>
              <a:rPr lang="fr-FR" sz="2200" dirty="0" smtClean="0"/>
              <a:t> de ces résultats pour couvrir la taille du marché des « études spécifiques ER » à l’horizon </a:t>
            </a:r>
            <a:r>
              <a:rPr lang="fr-FR" sz="2200" b="1" dirty="0" smtClean="0"/>
              <a:t>2030</a:t>
            </a:r>
            <a:r>
              <a:rPr lang="fr-FR" sz="2200" dirty="0" smtClean="0"/>
              <a:t> en s’appuyant sur la dernière version du Plan Solaire Tunisien.</a:t>
            </a:r>
          </a:p>
          <a:p>
            <a:pPr lvl="1"/>
            <a:endParaRPr lang="fr-FR" sz="20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A discuter …</a:t>
            </a:r>
            <a:endParaRPr lang="fr-FR" b="1" dirty="0"/>
          </a:p>
        </p:txBody>
      </p:sp>
      <p:sp>
        <p:nvSpPr>
          <p:cNvPr id="4" name="Rectangle à coins arrondis 3"/>
          <p:cNvSpPr/>
          <p:nvPr/>
        </p:nvSpPr>
        <p:spPr>
          <a:xfrm>
            <a:off x="284380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CSP</a:t>
            </a:r>
            <a:endParaRPr lang="fr-FR" dirty="0"/>
          </a:p>
        </p:txBody>
      </p:sp>
      <p:sp>
        <p:nvSpPr>
          <p:cNvPr id="5" name="Rectangle à coins arrondis 4"/>
          <p:cNvSpPr/>
          <p:nvPr/>
        </p:nvSpPr>
        <p:spPr>
          <a:xfrm>
            <a:off x="68356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6" name="Rectangle à coins arrondis 5"/>
          <p:cNvSpPr/>
          <p:nvPr/>
        </p:nvSpPr>
        <p:spPr>
          <a:xfrm>
            <a:off x="500404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7" name="Rectangle à coins arrondis 6"/>
          <p:cNvSpPr/>
          <p:nvPr/>
        </p:nvSpPr>
        <p:spPr>
          <a:xfrm>
            <a:off x="7092280"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Biomasse</a:t>
            </a:r>
            <a:endParaRPr lang="fr-FR" dirty="0"/>
          </a:p>
        </p:txBody>
      </p:sp>
      <p:sp>
        <p:nvSpPr>
          <p:cNvPr id="8" name="Rectangle à coins arrondis 7"/>
          <p:cNvSpPr/>
          <p:nvPr/>
        </p:nvSpPr>
        <p:spPr>
          <a:xfrm>
            <a:off x="251520" y="321297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Objectifs 2020</a:t>
            </a:r>
            <a:endParaRPr lang="fr-FR" sz="1700" dirty="0">
              <a:solidFill>
                <a:schemeClr val="tx1"/>
              </a:solidFill>
            </a:endParaRPr>
          </a:p>
        </p:txBody>
      </p:sp>
      <p:sp>
        <p:nvSpPr>
          <p:cNvPr id="15" name="Rectangle à coins arrondis 14"/>
          <p:cNvSpPr/>
          <p:nvPr/>
        </p:nvSpPr>
        <p:spPr>
          <a:xfrm>
            <a:off x="251520" y="1700808"/>
            <a:ext cx="4608512" cy="504056"/>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Plan Solaire Tunisien</a:t>
            </a:r>
            <a:endParaRPr lang="fr-FR" sz="1700" dirty="0">
              <a:solidFill>
                <a:schemeClr val="tx1"/>
              </a:solidFill>
            </a:endParaRPr>
          </a:p>
        </p:txBody>
      </p:sp>
      <p:sp>
        <p:nvSpPr>
          <p:cNvPr id="16" name="Rectangle à coins arrondis 15"/>
          <p:cNvSpPr/>
          <p:nvPr/>
        </p:nvSpPr>
        <p:spPr>
          <a:xfrm>
            <a:off x="683568"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20" name="Rectangle à coins arrondis 19"/>
          <p:cNvSpPr/>
          <p:nvPr/>
        </p:nvSpPr>
        <p:spPr>
          <a:xfrm>
            <a:off x="5076056"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21" name="Rectangle à coins arrondis 20"/>
          <p:cNvSpPr/>
          <p:nvPr/>
        </p:nvSpPr>
        <p:spPr>
          <a:xfrm>
            <a:off x="323528" y="465313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Nombre de projets (demande en études)</a:t>
            </a:r>
            <a:endParaRPr lang="fr-FR" sz="1700" dirty="0">
              <a:solidFill>
                <a:schemeClr val="tx1"/>
              </a:solidFill>
            </a:endParaRPr>
          </a:p>
        </p:txBody>
      </p:sp>
      <p:sp>
        <p:nvSpPr>
          <p:cNvPr id="22" name="Rectangle à coins arrondis 21"/>
          <p:cNvSpPr/>
          <p:nvPr/>
        </p:nvSpPr>
        <p:spPr>
          <a:xfrm>
            <a:off x="755576" y="522920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23" name="Rectangle à coins arrondis 22"/>
          <p:cNvSpPr/>
          <p:nvPr/>
        </p:nvSpPr>
        <p:spPr>
          <a:xfrm>
            <a:off x="2411760" y="5877272"/>
            <a:ext cx="4680520" cy="432048"/>
          </a:xfrm>
          <a:prstGeom prst="roundRect">
            <a:avLst/>
          </a:prstGeom>
          <a:solidFill>
            <a:schemeClr val="accent5">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2000" b="1" dirty="0" smtClean="0">
                <a:solidFill>
                  <a:schemeClr val="bg1"/>
                </a:solidFill>
              </a:rPr>
              <a:t>Prioriser la filière Solaire PV</a:t>
            </a:r>
            <a:endParaRPr lang="fr-FR"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Identification des besoins des B.E</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fontScale="92500" lnSpcReduction="20000"/>
          </a:bodyPr>
          <a:lstStyle/>
          <a:p>
            <a:pPr algn="just">
              <a:buNone/>
            </a:pPr>
            <a:r>
              <a:rPr lang="fr-FR" sz="2000" dirty="0" smtClean="0"/>
              <a:t>    </a:t>
            </a:r>
            <a:r>
              <a:rPr lang="fr-FR" sz="2000" i="1" dirty="0" smtClean="0">
                <a:solidFill>
                  <a:srgbClr val="006699"/>
                </a:solidFill>
              </a:rPr>
              <a:t>Les BE et les différents organismes souhaitant exercer dans les études et l’accompagnement des projets ER devront disposer de moyens « spécifiques » indispensables pour pouvoir accomplir leurs missions avec la qualité exigée.</a:t>
            </a:r>
          </a:p>
          <a:p>
            <a:pPr>
              <a:buNone/>
            </a:pPr>
            <a:endParaRPr lang="fr-FR" sz="2000" i="1" dirty="0" smtClean="0">
              <a:solidFill>
                <a:schemeClr val="tx2">
                  <a:lumMod val="50000"/>
                </a:schemeClr>
              </a:solidFill>
            </a:endParaRPr>
          </a:p>
          <a:p>
            <a:r>
              <a:rPr lang="fr-FR" sz="2000" dirty="0" smtClean="0"/>
              <a:t>Analyse des expériences de quelques pays ayant développé massivement l’utilisation des ER tout en mettant en place des exigences relatives à la reconnaissance ou la certification des BE spécialisés dans ce domaine. </a:t>
            </a:r>
          </a:p>
          <a:p>
            <a:endParaRPr lang="fr-FR" sz="2000" dirty="0" smtClean="0"/>
          </a:p>
          <a:p>
            <a:pPr algn="just"/>
            <a:r>
              <a:rPr lang="fr-FR" sz="2000" dirty="0" smtClean="0"/>
              <a:t>Expériences autres pays/ spécificités du marché tunisien: Identification des exigences et des moyens nécessaires aux  BE :</a:t>
            </a:r>
          </a:p>
          <a:p>
            <a:pPr lvl="1" algn="just">
              <a:lnSpc>
                <a:spcPct val="150000"/>
              </a:lnSpc>
            </a:pPr>
            <a:r>
              <a:rPr lang="fr-FR" sz="1900" dirty="0" smtClean="0">
                <a:solidFill>
                  <a:schemeClr val="tx1">
                    <a:lumMod val="95000"/>
                    <a:lumOff val="5000"/>
                  </a:schemeClr>
                </a:solidFill>
              </a:rPr>
              <a:t>Les moyens humains nécessaires : les profils et les compétences spécifiques</a:t>
            </a:r>
          </a:p>
          <a:p>
            <a:pPr lvl="1" algn="just">
              <a:lnSpc>
                <a:spcPct val="150000"/>
              </a:lnSpc>
            </a:pPr>
            <a:r>
              <a:rPr lang="fr-FR" sz="1900" dirty="0" smtClean="0">
                <a:solidFill>
                  <a:schemeClr val="tx1">
                    <a:lumMod val="95000"/>
                    <a:lumOff val="5000"/>
                  </a:schemeClr>
                </a:solidFill>
              </a:rPr>
              <a:t>Les moyens matériels nécessaires aux BE pour pouvoir effectuer l’ensemble des mesures et des simulations exigées au niveau des études ;</a:t>
            </a:r>
          </a:p>
          <a:p>
            <a:pPr lvl="1" algn="just">
              <a:lnSpc>
                <a:spcPct val="150000"/>
              </a:lnSpc>
            </a:pPr>
            <a:r>
              <a:rPr lang="fr-FR" sz="1900" dirty="0" smtClean="0">
                <a:solidFill>
                  <a:schemeClr val="tx1">
                    <a:lumMod val="95000"/>
                    <a:lumOff val="5000"/>
                  </a:schemeClr>
                </a:solidFill>
              </a:rPr>
              <a:t>Les méthodologies à adopter lors de la réalisation des études (périmètre et consistance des études à réaliser )</a:t>
            </a:r>
          </a:p>
          <a:p>
            <a:pPr algn="just"/>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457200" indent="-457200">
              <a:lnSpc>
                <a:spcPct val="150000"/>
              </a:lnSpc>
              <a:buFont typeface="+mj-lt"/>
              <a:buAutoNum type="arabicPeriod"/>
            </a:pPr>
            <a:r>
              <a:rPr lang="fr-FR" sz="1800" dirty="0" smtClean="0">
                <a:solidFill>
                  <a:srgbClr val="002060"/>
                </a:solidFill>
              </a:rPr>
              <a:t>Approche méthodologique</a:t>
            </a:r>
          </a:p>
          <a:p>
            <a:pPr marL="731520" lvl="1" indent="-457200">
              <a:lnSpc>
                <a:spcPct val="160000"/>
              </a:lnSpc>
              <a:buFont typeface="+mj-lt"/>
              <a:buAutoNum type="arabicPeriod"/>
            </a:pPr>
            <a:r>
              <a:rPr lang="fr-FR" sz="1500" dirty="0" smtClean="0">
                <a:solidFill>
                  <a:schemeClr val="bg1">
                    <a:lumMod val="50000"/>
                  </a:schemeClr>
                </a:solidFill>
              </a:rPr>
              <a:t>Etat des lieux des BE</a:t>
            </a:r>
          </a:p>
          <a:p>
            <a:pPr marL="731520" lvl="1" indent="-457200">
              <a:lnSpc>
                <a:spcPct val="170000"/>
              </a:lnSpc>
              <a:buFont typeface="+mj-lt"/>
              <a:buAutoNum type="arabicPeriod"/>
            </a:pPr>
            <a:r>
              <a:rPr lang="fr-FR" sz="1500" dirty="0" smtClean="0">
                <a:solidFill>
                  <a:schemeClr val="bg1">
                    <a:lumMod val="50000"/>
                  </a:schemeClr>
                </a:solidFill>
              </a:rPr>
              <a:t>Identification des besoins des bureaux d’études</a:t>
            </a:r>
          </a:p>
          <a:p>
            <a:pPr marL="731520" lvl="2" indent="-457200">
              <a:lnSpc>
                <a:spcPct val="150000"/>
              </a:lnSpc>
              <a:buClr>
                <a:schemeClr val="accent1"/>
              </a:buClr>
              <a:buSzPct val="85000"/>
              <a:buFont typeface="+mj-lt"/>
              <a:buAutoNum type="arabicPeriod"/>
            </a:pPr>
            <a:r>
              <a:rPr lang="fr-FR" sz="2400" dirty="0" smtClean="0">
                <a:solidFill>
                  <a:srgbClr val="002060"/>
                </a:solidFill>
              </a:rPr>
              <a:t>Plan de formation des bureaux d’études </a:t>
            </a:r>
          </a:p>
          <a:p>
            <a:pPr marL="731520" lvl="1" indent="-457200">
              <a:lnSpc>
                <a:spcPct val="16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Plan de formation(1)</a:t>
            </a:r>
            <a:endParaRPr lang="fr-FR" b="1" dirty="0"/>
          </a:p>
        </p:txBody>
      </p:sp>
      <p:sp>
        <p:nvSpPr>
          <p:cNvPr id="3" name="Espace réservé du contenu 2"/>
          <p:cNvSpPr>
            <a:spLocks noGrp="1"/>
          </p:cNvSpPr>
          <p:nvPr>
            <p:ph sz="quarter" idx="1"/>
          </p:nvPr>
        </p:nvSpPr>
        <p:spPr>
          <a:xfrm>
            <a:off x="1979712" y="1556792"/>
            <a:ext cx="5544616" cy="1008112"/>
          </a:xfrm>
          <a:solidFill>
            <a:schemeClr val="accent4">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pPr algn="ctr">
              <a:lnSpc>
                <a:spcPct val="150000"/>
              </a:lnSpc>
              <a:buNone/>
            </a:pPr>
            <a:r>
              <a:rPr lang="fr-FR" sz="2000" dirty="0" smtClean="0"/>
              <a:t>Compétences spécifiques nécessaires au niveau des moyens humains des BE ( tâche 2)</a:t>
            </a:r>
            <a:endParaRPr lang="fr-FR" sz="2000" dirty="0"/>
          </a:p>
        </p:txBody>
      </p:sp>
      <p:sp>
        <p:nvSpPr>
          <p:cNvPr id="4" name="Flèche vers le bas 3"/>
          <p:cNvSpPr/>
          <p:nvPr/>
        </p:nvSpPr>
        <p:spPr>
          <a:xfrm>
            <a:off x="4139952" y="2708920"/>
            <a:ext cx="108012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1835696" y="3429000"/>
            <a:ext cx="6048672" cy="2736304"/>
          </a:xfrm>
          <a:prstGeom prst="rect">
            <a:avLst/>
          </a:prstGeom>
          <a:solidFill>
            <a:schemeClr val="accent3">
              <a:lumMod val="75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ctr">
              <a:lnSpc>
                <a:spcPct val="150000"/>
              </a:lnSpc>
            </a:pPr>
            <a:r>
              <a:rPr lang="fr-FR" sz="2000" b="1" dirty="0" smtClean="0">
                <a:solidFill>
                  <a:schemeClr val="bg1"/>
                </a:solidFill>
              </a:rPr>
              <a:t>Identification des besoins en formation spécifique à assurer auprès des BE et des IC préalablement identifiés comme étant le premier noyau potentiel des bureaux spécialisés dans le domaine des ER en Tunisie.</a:t>
            </a:r>
            <a:endParaRPr lang="fr-FR" sz="2000" b="1"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Plan de formation(2)</a:t>
            </a:r>
            <a:endParaRPr lang="fr-FR" b="1" dirty="0"/>
          </a:p>
        </p:txBody>
      </p:sp>
      <p:sp>
        <p:nvSpPr>
          <p:cNvPr id="6" name="Espace réservé du contenu 5"/>
          <p:cNvSpPr>
            <a:spLocks noGrp="1"/>
          </p:cNvSpPr>
          <p:nvPr>
            <p:ph sz="quarter" idx="1"/>
          </p:nvPr>
        </p:nvSpPr>
        <p:spPr/>
        <p:txBody>
          <a:bodyPr>
            <a:noAutofit/>
          </a:bodyPr>
          <a:lstStyle/>
          <a:p>
            <a:pPr>
              <a:lnSpc>
                <a:spcPct val="170000"/>
              </a:lnSpc>
              <a:buNone/>
            </a:pPr>
            <a:r>
              <a:rPr lang="fr-FR" sz="1600" b="1" dirty="0" smtClean="0"/>
              <a:t>Les besoins en formation seront analysés pour couvrir :</a:t>
            </a:r>
            <a:endParaRPr lang="fr-FR" sz="1600" b="1" dirty="0" smtClean="0">
              <a:solidFill>
                <a:srgbClr val="C00000"/>
              </a:solidFill>
            </a:endParaRPr>
          </a:p>
          <a:p>
            <a:pPr>
              <a:lnSpc>
                <a:spcPct val="170000"/>
              </a:lnSpc>
            </a:pPr>
            <a:r>
              <a:rPr lang="fr-FR" sz="1600" b="1" dirty="0" smtClean="0">
                <a:solidFill>
                  <a:srgbClr val="C00000"/>
                </a:solidFill>
              </a:rPr>
              <a:t>Aspects techniques : </a:t>
            </a:r>
            <a:r>
              <a:rPr lang="fr-FR" sz="1600" dirty="0" smtClean="0"/>
              <a:t>détermination de la ressource renouvelable disponible, dimensionnement des installations, critères de choix des sites d’implantation, composantes des installations et leurs caractéristiques techniques, estimation de l’énergie électrique produite, analyse des possibilités de raccordement de au réseau électrique….</a:t>
            </a:r>
          </a:p>
          <a:p>
            <a:pPr>
              <a:lnSpc>
                <a:spcPct val="170000"/>
              </a:lnSpc>
            </a:pPr>
            <a:r>
              <a:rPr lang="fr-FR" sz="1600" b="1" dirty="0" smtClean="0">
                <a:solidFill>
                  <a:srgbClr val="C00000"/>
                </a:solidFill>
              </a:rPr>
              <a:t>Aspects économiques et financiers </a:t>
            </a:r>
            <a:r>
              <a:rPr lang="fr-FR" sz="1600" dirty="0" smtClean="0"/>
              <a:t> : coûts d’investissement, coûts d’exploitation et de maintenance, évaluation des économies sur la facture électrique ou des gains annuels engendrés, principaux paramètres financiers du projet (VAN, TRI, temps de retour…), étude de la sensibilité des facteurs…</a:t>
            </a:r>
          </a:p>
          <a:p>
            <a:pPr>
              <a:lnSpc>
                <a:spcPct val="170000"/>
              </a:lnSpc>
            </a:pPr>
            <a:r>
              <a:rPr lang="fr-FR" sz="1600" b="1" dirty="0" smtClean="0">
                <a:solidFill>
                  <a:srgbClr val="C00000"/>
                </a:solidFill>
              </a:rPr>
              <a:t>Aspects administratifs : </a:t>
            </a:r>
            <a:r>
              <a:rPr lang="fr-FR" sz="1600" dirty="0" smtClean="0"/>
              <a:t>les dispositions de la règlementation tunisienne, les démarches administratives à suivre lors du montage d’un projet, les spécificités des contrats, les autorisations à avoir…</a:t>
            </a:r>
            <a:endParaRPr lang="fr-FR"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400" dirty="0" smtClean="0">
                <a:solidFill>
                  <a:srgbClr val="002060"/>
                </a:solidFill>
              </a:rPr>
              <a:t>Contexte de l’introduction des BE dans les projets ER</a:t>
            </a:r>
          </a:p>
          <a:p>
            <a:pPr marL="457200" indent="-457200">
              <a:lnSpc>
                <a:spcPct val="150000"/>
              </a:lnSpc>
              <a:buFont typeface="+mj-lt"/>
              <a:buAutoNum type="arabicPeriod"/>
            </a:pPr>
            <a:r>
              <a:rPr lang="fr-FR" sz="2400" dirty="0" smtClean="0">
                <a:solidFill>
                  <a:srgbClr val="002060"/>
                </a:solidFill>
              </a:rPr>
              <a:t>Objectifs de l’étude</a:t>
            </a:r>
          </a:p>
          <a:p>
            <a:pPr marL="457200" indent="-457200">
              <a:lnSpc>
                <a:spcPct val="150000"/>
              </a:lnSpc>
              <a:buFont typeface="+mj-lt"/>
              <a:buAutoNum type="arabicPeriod"/>
            </a:pPr>
            <a:r>
              <a:rPr lang="fr-FR" sz="2400" dirty="0" smtClean="0">
                <a:solidFill>
                  <a:srgbClr val="002060"/>
                </a:solidFill>
              </a:rPr>
              <a:t>Approche méthodologique</a:t>
            </a:r>
          </a:p>
          <a:p>
            <a:pPr marL="731520" lvl="1" indent="-457200">
              <a:lnSpc>
                <a:spcPct val="150000"/>
              </a:lnSpc>
              <a:buFont typeface="+mj-lt"/>
              <a:buAutoNum type="arabicPeriod"/>
            </a:pPr>
            <a:r>
              <a:rPr lang="fr-FR" sz="1600" dirty="0" smtClean="0">
                <a:solidFill>
                  <a:srgbClr val="002060"/>
                </a:solidFill>
              </a:rPr>
              <a:t>Etat des lieux des BE</a:t>
            </a:r>
          </a:p>
          <a:p>
            <a:pPr marL="731520" lvl="1" indent="-457200">
              <a:lnSpc>
                <a:spcPct val="150000"/>
              </a:lnSpc>
              <a:buFont typeface="+mj-lt"/>
              <a:buAutoNum type="arabicPeriod"/>
            </a:pPr>
            <a:r>
              <a:rPr lang="fr-FR" sz="1600" dirty="0" smtClean="0">
                <a:solidFill>
                  <a:srgbClr val="002060"/>
                </a:solidFill>
              </a:rPr>
              <a:t>Identification des besoins des bureaux d’études</a:t>
            </a:r>
          </a:p>
          <a:p>
            <a:pPr marL="731520" lvl="1" indent="-457200">
              <a:lnSpc>
                <a:spcPct val="150000"/>
              </a:lnSpc>
              <a:buFont typeface="+mj-lt"/>
              <a:buAutoNum type="arabicPeriod"/>
            </a:pPr>
            <a:r>
              <a:rPr lang="fr-FR" sz="1600" dirty="0" smtClean="0">
                <a:solidFill>
                  <a:srgbClr val="002060"/>
                </a:solidFill>
              </a:rPr>
              <a:t>Plan de formation des bureaux d’études </a:t>
            </a:r>
          </a:p>
          <a:p>
            <a:pPr marL="731520" lvl="1" indent="-457200">
              <a:lnSpc>
                <a:spcPct val="160000"/>
              </a:lnSpc>
              <a:buFont typeface="+mj-lt"/>
              <a:buAutoNum type="arabicPeriod"/>
            </a:pPr>
            <a:r>
              <a:rPr lang="fr-FR" sz="1600" dirty="0" smtClean="0">
                <a:solidFill>
                  <a:srgbClr val="002060"/>
                </a:solidFill>
              </a:rPr>
              <a:t>Processus d’intégration des bureaux d’études</a:t>
            </a:r>
          </a:p>
          <a:p>
            <a:pPr marL="457200" indent="-457200">
              <a:lnSpc>
                <a:spcPct val="150000"/>
              </a:lnSpc>
              <a:buFont typeface="+mj-lt"/>
              <a:buAutoNum type="arabicPeriod"/>
            </a:pPr>
            <a:r>
              <a:rPr lang="fr-FR" sz="2400" dirty="0" smtClean="0">
                <a:solidFill>
                  <a:srgbClr val="002060"/>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Plan de formation(3)</a:t>
            </a:r>
            <a:endParaRPr lang="fr-FR" b="1" dirty="0"/>
          </a:p>
        </p:txBody>
      </p:sp>
      <p:sp>
        <p:nvSpPr>
          <p:cNvPr id="4" name="Espace réservé du contenu 2"/>
          <p:cNvSpPr txBox="1">
            <a:spLocks/>
          </p:cNvSpPr>
          <p:nvPr/>
        </p:nvSpPr>
        <p:spPr>
          <a:xfrm>
            <a:off x="395536" y="1628800"/>
            <a:ext cx="2232248" cy="1008112"/>
          </a:xfrm>
          <a:prstGeom prst="rect">
            <a:avLst/>
          </a:prstGeom>
          <a:solidFill>
            <a:schemeClr val="accent4">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marL="274320" marR="0" lvl="0" indent="-274320" algn="ctr" defTabSz="914400" rtl="0" eaLnBrk="1" fontAlgn="auto" latinLnBrk="0" hangingPunct="1">
              <a:spcBef>
                <a:spcPct val="20000"/>
              </a:spcBef>
              <a:spcAft>
                <a:spcPts val="0"/>
              </a:spcAft>
              <a:buClr>
                <a:schemeClr val="accent1"/>
              </a:buClr>
              <a:buSzPct val="85000"/>
              <a:buFont typeface="Wingdings 2"/>
              <a:buNone/>
              <a:tabLst/>
              <a:defRPr/>
            </a:pPr>
            <a:r>
              <a:rPr kumimoji="0" lang="fr-FR" b="0" i="0" u="none" strike="noStrike" kern="1200" cap="none" spc="0" normalizeH="0" baseline="0" noProof="0" dirty="0" smtClean="0">
                <a:ln>
                  <a:noFill/>
                </a:ln>
                <a:solidFill>
                  <a:schemeClr val="dk1"/>
                </a:solidFill>
                <a:effectLst/>
                <a:uLnTx/>
                <a:uFillTx/>
                <a:latin typeface="+mn-lt"/>
                <a:ea typeface="+mn-ea"/>
                <a:cs typeface="+mn-cs"/>
              </a:rPr>
              <a:t>Validation</a:t>
            </a:r>
            <a:r>
              <a:rPr kumimoji="0" lang="fr-FR" b="0" i="0" u="none" strike="noStrike" kern="1200" cap="none" spc="0" normalizeH="0" noProof="0" dirty="0" smtClean="0">
                <a:ln>
                  <a:noFill/>
                </a:ln>
                <a:solidFill>
                  <a:schemeClr val="dk1"/>
                </a:solidFill>
                <a:effectLst/>
                <a:uLnTx/>
                <a:uFillTx/>
                <a:latin typeface="+mn-lt"/>
                <a:ea typeface="+mn-ea"/>
                <a:cs typeface="+mn-cs"/>
              </a:rPr>
              <a:t> </a:t>
            </a:r>
            <a:r>
              <a:rPr kumimoji="0" lang="fr-FR" b="0" i="0" u="none" strike="noStrike" kern="1200" cap="none" spc="0" normalizeH="0" baseline="0" noProof="0" dirty="0" smtClean="0">
                <a:ln>
                  <a:noFill/>
                </a:ln>
                <a:solidFill>
                  <a:schemeClr val="dk1"/>
                </a:solidFill>
                <a:effectLst/>
                <a:uLnTx/>
                <a:uFillTx/>
                <a:latin typeface="+mn-lt"/>
                <a:ea typeface="+mn-ea"/>
                <a:cs typeface="+mn-cs"/>
              </a:rPr>
              <a:t>des besoins en formation</a:t>
            </a:r>
            <a:endParaRPr kumimoji="0" lang="fr-FR" b="0" i="0" u="none" strike="noStrike" kern="1200" cap="none" spc="0" normalizeH="0" baseline="0" noProof="0" dirty="0">
              <a:ln>
                <a:noFill/>
              </a:ln>
              <a:solidFill>
                <a:schemeClr val="dk1"/>
              </a:solidFill>
              <a:effectLst/>
              <a:uLnTx/>
              <a:uFillTx/>
              <a:latin typeface="+mn-lt"/>
              <a:ea typeface="+mn-ea"/>
              <a:cs typeface="+mn-cs"/>
            </a:endParaRPr>
          </a:p>
        </p:txBody>
      </p:sp>
      <p:sp>
        <p:nvSpPr>
          <p:cNvPr id="5" name="Flèche vers le bas 4"/>
          <p:cNvSpPr/>
          <p:nvPr/>
        </p:nvSpPr>
        <p:spPr>
          <a:xfrm rot="16200000">
            <a:off x="2411760" y="1916832"/>
            <a:ext cx="108012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contenu 2"/>
          <p:cNvSpPr txBox="1">
            <a:spLocks/>
          </p:cNvSpPr>
          <p:nvPr/>
        </p:nvSpPr>
        <p:spPr>
          <a:xfrm>
            <a:off x="3275856" y="1628800"/>
            <a:ext cx="5328592" cy="1224136"/>
          </a:xfrm>
          <a:prstGeom prst="rect">
            <a:avLst/>
          </a:prstGeom>
          <a:solidFill>
            <a:schemeClr val="accent3">
              <a:lumMod val="75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ctr"/>
            <a:r>
              <a:rPr lang="fr-FR" dirty="0" smtClean="0">
                <a:solidFill>
                  <a:schemeClr val="bg1">
                    <a:lumMod val="95000"/>
                  </a:schemeClr>
                </a:solidFill>
              </a:rPr>
              <a:t>Elaboration et la proposition d’un plan de formation dédié aux BE qui couvrira l’ensemble des modules nécessaires pour le renforcement des compétences et du savoir-faire des BE</a:t>
            </a:r>
          </a:p>
        </p:txBody>
      </p:sp>
      <p:sp>
        <p:nvSpPr>
          <p:cNvPr id="10" name="Espace réservé du contenu 2"/>
          <p:cNvSpPr txBox="1">
            <a:spLocks/>
          </p:cNvSpPr>
          <p:nvPr/>
        </p:nvSpPr>
        <p:spPr>
          <a:xfrm>
            <a:off x="323528" y="3284984"/>
            <a:ext cx="8424936" cy="3501008"/>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just">
              <a:lnSpc>
                <a:spcPct val="150000"/>
              </a:lnSpc>
              <a:buClr>
                <a:schemeClr val="accent1">
                  <a:lumMod val="50000"/>
                </a:schemeClr>
              </a:buClr>
              <a:buFont typeface="Arial" pitchFamily="34" charset="0"/>
              <a:buChar char="•"/>
            </a:pPr>
            <a:r>
              <a:rPr lang="fr-FR" dirty="0" smtClean="0"/>
              <a:t>Le PF comportera, pour chaque type de formation (technique, économique et financière, administrative), les éléments suivants:</a:t>
            </a:r>
          </a:p>
          <a:p>
            <a:pPr lvl="1" algn="just">
              <a:lnSpc>
                <a:spcPct val="150000"/>
              </a:lnSpc>
              <a:buClr>
                <a:schemeClr val="accent1">
                  <a:lumMod val="50000"/>
                </a:schemeClr>
              </a:buClr>
              <a:buFont typeface="Arial" pitchFamily="34" charset="0"/>
              <a:buChar char="•"/>
            </a:pPr>
            <a:r>
              <a:rPr lang="fr-FR" dirty="0" smtClean="0"/>
              <a:t>Les conditions d’accès à la formation ;</a:t>
            </a:r>
          </a:p>
          <a:p>
            <a:pPr lvl="1" algn="just">
              <a:lnSpc>
                <a:spcPct val="150000"/>
              </a:lnSpc>
              <a:buClr>
                <a:schemeClr val="accent1">
                  <a:lumMod val="50000"/>
                </a:schemeClr>
              </a:buClr>
              <a:buFont typeface="Arial" pitchFamily="34" charset="0"/>
              <a:buChar char="•"/>
            </a:pPr>
            <a:r>
              <a:rPr lang="fr-FR" dirty="0" smtClean="0"/>
              <a:t>Les compétences acquises à travers la formation ;</a:t>
            </a:r>
          </a:p>
          <a:p>
            <a:pPr lvl="1" algn="just">
              <a:lnSpc>
                <a:spcPct val="150000"/>
              </a:lnSpc>
              <a:buClr>
                <a:schemeClr val="accent1">
                  <a:lumMod val="50000"/>
                </a:schemeClr>
              </a:buClr>
              <a:buFont typeface="Arial" pitchFamily="34" charset="0"/>
              <a:buChar char="•"/>
            </a:pPr>
            <a:r>
              <a:rPr lang="fr-FR" dirty="0" smtClean="0"/>
              <a:t>Les objectifs pédagogiques ;</a:t>
            </a:r>
          </a:p>
          <a:p>
            <a:pPr lvl="1" algn="just">
              <a:lnSpc>
                <a:spcPct val="150000"/>
              </a:lnSpc>
              <a:buClr>
                <a:schemeClr val="accent1">
                  <a:lumMod val="50000"/>
                </a:schemeClr>
              </a:buClr>
              <a:buFont typeface="Arial" pitchFamily="34" charset="0"/>
              <a:buChar char="•"/>
            </a:pPr>
            <a:r>
              <a:rPr lang="fr-FR" dirty="0" smtClean="0"/>
              <a:t>La liste des modules de la formation et leurs volumes horaires ;</a:t>
            </a:r>
          </a:p>
          <a:p>
            <a:pPr lvl="1" algn="just">
              <a:lnSpc>
                <a:spcPct val="150000"/>
              </a:lnSpc>
              <a:buClr>
                <a:schemeClr val="accent1">
                  <a:lumMod val="50000"/>
                </a:schemeClr>
              </a:buClr>
              <a:buFont typeface="Arial" pitchFamily="34" charset="0"/>
              <a:buChar char="•"/>
            </a:pPr>
            <a:r>
              <a:rPr lang="fr-FR" dirty="0" smtClean="0"/>
              <a:t>Le thème et les éléments de contenu de chaque module ainsi que ses critères d’évaluation.</a:t>
            </a:r>
            <a:endParaRPr lang="fr-FR" dirty="0"/>
          </a:p>
        </p:txBody>
      </p:sp>
      <p:sp>
        <p:nvSpPr>
          <p:cNvPr id="11" name="Flèche vers le bas 10"/>
          <p:cNvSpPr/>
          <p:nvPr/>
        </p:nvSpPr>
        <p:spPr>
          <a:xfrm>
            <a:off x="5364088" y="2924944"/>
            <a:ext cx="792088" cy="360040"/>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Plan de formation(4)</a:t>
            </a:r>
            <a:endParaRPr lang="fr-FR" b="1" dirty="0"/>
          </a:p>
        </p:txBody>
      </p:sp>
      <p:sp>
        <p:nvSpPr>
          <p:cNvPr id="9" name="Espace réservé du contenu 2"/>
          <p:cNvSpPr>
            <a:spLocks noGrp="1"/>
          </p:cNvSpPr>
          <p:nvPr>
            <p:ph sz="quarter" idx="1"/>
          </p:nvPr>
        </p:nvSpPr>
        <p:spPr>
          <a:xfrm>
            <a:off x="301752" y="1527048"/>
            <a:ext cx="8590728" cy="4998296"/>
          </a:xfrm>
        </p:spPr>
        <p:txBody>
          <a:bodyPr>
            <a:normAutofit lnSpcReduction="10000"/>
          </a:bodyPr>
          <a:lstStyle/>
          <a:p>
            <a:pPr algn="just">
              <a:buNone/>
            </a:pPr>
            <a:r>
              <a:rPr lang="fr-FR" sz="2000" dirty="0" smtClean="0"/>
              <a:t>    </a:t>
            </a:r>
            <a:endParaRPr lang="fr-FR" sz="2000" i="1" dirty="0" smtClean="0">
              <a:solidFill>
                <a:schemeClr val="tx2">
                  <a:lumMod val="50000"/>
                </a:schemeClr>
              </a:solidFill>
            </a:endParaRPr>
          </a:p>
          <a:p>
            <a:pPr>
              <a:lnSpc>
                <a:spcPct val="150000"/>
              </a:lnSpc>
            </a:pPr>
            <a:r>
              <a:rPr lang="fr-FR" sz="2000" dirty="0" smtClean="0"/>
              <a:t>Proposition d’une liste des compétences nationales, d’organismes nationaux et de bureaux internationaux pouvant assurer les actions de formation définies au niveau  du plan de formation</a:t>
            </a:r>
          </a:p>
          <a:p>
            <a:pPr lvl="1" algn="just">
              <a:lnSpc>
                <a:spcPct val="150000"/>
              </a:lnSpc>
            </a:pPr>
            <a:r>
              <a:rPr lang="fr-FR" sz="2000" dirty="0" smtClean="0">
                <a:solidFill>
                  <a:schemeClr val="tx2">
                    <a:lumMod val="50000"/>
                  </a:schemeClr>
                </a:solidFill>
              </a:rPr>
              <a:t>Le choix de cette liste sera élaboré sur la base de l’expérience de ces personnes et de ces entités dans des formations similaires, correspondant aux spécificités des thèmes du plan de formation.</a:t>
            </a:r>
          </a:p>
          <a:p>
            <a:pPr lvl="1" algn="just">
              <a:lnSpc>
                <a:spcPct val="150000"/>
              </a:lnSpc>
            </a:pPr>
            <a:r>
              <a:rPr lang="fr-FR" sz="2000" dirty="0" smtClean="0">
                <a:solidFill>
                  <a:schemeClr val="tx2">
                    <a:lumMod val="50000"/>
                  </a:schemeClr>
                </a:solidFill>
              </a:rPr>
              <a:t>Recherches+ Prise de contact avec l’ANME et la GIZ afin de savoir leurs recommandations à propos de la liste à proposer surtout qu’ils disposent d’une riche expérience dans l’organisation des actions de formation dédiées aux énergies renouvelables.</a:t>
            </a:r>
          </a:p>
          <a:p>
            <a:pPr algn="just"/>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457200" indent="-457200">
              <a:lnSpc>
                <a:spcPct val="150000"/>
              </a:lnSpc>
              <a:buFont typeface="+mj-lt"/>
              <a:buAutoNum type="arabicPeriod"/>
            </a:pPr>
            <a:r>
              <a:rPr lang="fr-FR" sz="1800" dirty="0" smtClean="0">
                <a:solidFill>
                  <a:srgbClr val="002060"/>
                </a:solidFill>
              </a:rPr>
              <a:t>Approche méthodologique</a:t>
            </a:r>
          </a:p>
          <a:p>
            <a:pPr marL="731520" lvl="1" indent="-457200">
              <a:lnSpc>
                <a:spcPct val="160000"/>
              </a:lnSpc>
              <a:buFont typeface="+mj-lt"/>
              <a:buAutoNum type="arabicPeriod"/>
            </a:pPr>
            <a:r>
              <a:rPr lang="fr-FR" sz="1500" dirty="0" smtClean="0">
                <a:solidFill>
                  <a:schemeClr val="bg1">
                    <a:lumMod val="50000"/>
                  </a:schemeClr>
                </a:solidFill>
              </a:rPr>
              <a:t>Etat des lieux des BE</a:t>
            </a:r>
          </a:p>
          <a:p>
            <a:pPr marL="731520" lvl="1" indent="-457200">
              <a:lnSpc>
                <a:spcPct val="170000"/>
              </a:lnSpc>
              <a:buFont typeface="+mj-lt"/>
              <a:buAutoNum type="arabicPeriod"/>
            </a:pPr>
            <a:r>
              <a:rPr lang="fr-FR" sz="1500" dirty="0" smtClean="0">
                <a:solidFill>
                  <a:schemeClr val="bg1">
                    <a:lumMod val="50000"/>
                  </a:schemeClr>
                </a:solidFill>
              </a:rPr>
              <a:t>Identification des besoins des bureaux d’études</a:t>
            </a:r>
          </a:p>
          <a:p>
            <a:pPr marL="731520" lvl="1" indent="-457200">
              <a:lnSpc>
                <a:spcPct val="18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60000"/>
              </a:lnSpc>
              <a:buFont typeface="+mj-lt"/>
              <a:buAutoNum type="arabicPeriod"/>
            </a:pPr>
            <a:r>
              <a:rPr lang="fr-FR" sz="2400" dirty="0" smtClean="0">
                <a:solidFill>
                  <a:srgbClr val="002060"/>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Processus d’intégration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lnSpcReduction="10000"/>
          </a:bodyPr>
          <a:lstStyle/>
          <a:p>
            <a:pPr algn="just">
              <a:buNone/>
            </a:pPr>
            <a:r>
              <a:rPr lang="fr-FR" sz="2000" dirty="0" smtClean="0"/>
              <a:t>    </a:t>
            </a:r>
            <a:r>
              <a:rPr lang="fr-FR" sz="2000" i="1" dirty="0" smtClean="0">
                <a:solidFill>
                  <a:srgbClr val="006699"/>
                </a:solidFill>
              </a:rPr>
              <a:t>Nécessité de la mise en place ’un dispositif de reconnaissance de la qualification des BE de façon à ce que les institutions publiques ainsi que les commissions techniques mises en place n’acceptent que les études élaborées par des bureaux « éligibles » dans le cadre de ce dispositif.</a:t>
            </a:r>
          </a:p>
          <a:p>
            <a:pPr algn="just">
              <a:buNone/>
            </a:pPr>
            <a:r>
              <a:rPr lang="fr-FR" sz="2000" dirty="0" smtClean="0"/>
              <a:t> </a:t>
            </a:r>
          </a:p>
          <a:p>
            <a:r>
              <a:rPr lang="fr-FR" sz="2000" dirty="0" smtClean="0"/>
              <a:t>Elaboration un cahier des charges relatif à l’éligibilité des BE et des IC et qui fixera en particulier :</a:t>
            </a:r>
            <a:endParaRPr lang="fr-FR" sz="1800" dirty="0" smtClean="0"/>
          </a:p>
          <a:p>
            <a:pPr lvl="1"/>
            <a:r>
              <a:rPr lang="fr-FR" sz="1900" dirty="0" smtClean="0">
                <a:solidFill>
                  <a:schemeClr val="tx2">
                    <a:lumMod val="50000"/>
                  </a:schemeClr>
                </a:solidFill>
              </a:rPr>
              <a:t>Les BE et les IC habilités à déposer une demande d’éligibilité ;</a:t>
            </a:r>
          </a:p>
          <a:p>
            <a:pPr lvl="1"/>
            <a:r>
              <a:rPr lang="fr-FR" sz="1900" dirty="0" smtClean="0">
                <a:solidFill>
                  <a:schemeClr val="tx2">
                    <a:lumMod val="50000"/>
                  </a:schemeClr>
                </a:solidFill>
              </a:rPr>
              <a:t>Les exigences de l’octroi de l’éligibilité : les moyens humains et matériels  de bureau ou de l’IC, les compétences spécifiques dans les ER … ;</a:t>
            </a:r>
          </a:p>
          <a:p>
            <a:pPr lvl="1"/>
            <a:r>
              <a:rPr lang="fr-FR" sz="1900" dirty="0" smtClean="0">
                <a:solidFill>
                  <a:schemeClr val="tx2">
                    <a:lumMod val="50000"/>
                  </a:schemeClr>
                </a:solidFill>
              </a:rPr>
              <a:t>Les conditions de reconnaissance des formations spécifiques dans les ER ;</a:t>
            </a:r>
          </a:p>
          <a:p>
            <a:pPr lvl="1"/>
            <a:r>
              <a:rPr lang="fr-FR" sz="1900" dirty="0" smtClean="0">
                <a:solidFill>
                  <a:schemeClr val="tx2">
                    <a:lumMod val="50000"/>
                  </a:schemeClr>
                </a:solidFill>
              </a:rPr>
              <a:t>La constitution du dossier de la demande d’éligibilité ;</a:t>
            </a:r>
          </a:p>
          <a:p>
            <a:pPr lvl="1"/>
            <a:r>
              <a:rPr lang="fr-FR" sz="1900" dirty="0" smtClean="0">
                <a:solidFill>
                  <a:schemeClr val="tx2">
                    <a:lumMod val="50000"/>
                  </a:schemeClr>
                </a:solidFill>
              </a:rPr>
              <a:t>Les responsabilités et les limites de prestations du BE ou l’IC ;</a:t>
            </a:r>
          </a:p>
          <a:p>
            <a:pPr lvl="1"/>
            <a:r>
              <a:rPr lang="fr-FR" sz="1900" dirty="0" smtClean="0">
                <a:solidFill>
                  <a:schemeClr val="tx2">
                    <a:lumMod val="50000"/>
                  </a:schemeClr>
                </a:solidFill>
              </a:rPr>
              <a:t>Les formalités de dépôt des demandes d’éligibilité ;</a:t>
            </a:r>
          </a:p>
          <a:p>
            <a:pPr lvl="1"/>
            <a:r>
              <a:rPr lang="fr-FR" sz="1900" dirty="0" smtClean="0">
                <a:solidFill>
                  <a:schemeClr val="tx2">
                    <a:lumMod val="50000"/>
                  </a:schemeClr>
                </a:solidFill>
              </a:rPr>
              <a:t>La validité de l’éligibilité et les conditions de son renouvellement…</a:t>
            </a:r>
          </a:p>
          <a:p>
            <a:pPr algn="just"/>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Processus d’intégration des BE (2)</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a:bodyPr>
          <a:lstStyle/>
          <a:p>
            <a:pPr algn="just">
              <a:lnSpc>
                <a:spcPct val="170000"/>
              </a:lnSpc>
              <a:buNone/>
            </a:pPr>
            <a:r>
              <a:rPr lang="fr-FR" sz="2000" dirty="0" smtClean="0"/>
              <a:t>    	</a:t>
            </a:r>
            <a:r>
              <a:rPr lang="fr-FR" sz="2300" b="1" i="1" dirty="0" smtClean="0">
                <a:solidFill>
                  <a:srgbClr val="006699"/>
                </a:solidFill>
              </a:rPr>
              <a:t>Les modalités et la partie ( éventuellement la commission) qui sera chargée de l’émission de l’éligibilité des BE fera l’objet des discussions et de concertations avec les principales parties pouvant être impliqués dans ce processus (Ministère de l’équipement, Ministère chargée de l’énergie, ANME, Association des Bureaux d’études et d’IC…)</a:t>
            </a:r>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Processus d’intégration des BE (3)</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fontScale="92500"/>
          </a:bodyPr>
          <a:lstStyle/>
          <a:p>
            <a:pPr algn="just">
              <a:buNone/>
            </a:pPr>
            <a:r>
              <a:rPr lang="fr-FR" sz="2000" i="1" dirty="0" smtClean="0">
                <a:solidFill>
                  <a:srgbClr val="C00000"/>
                </a:solidFill>
              </a:rPr>
              <a:t>L’intégration des BE éligibles: différentes options possibles pour aboutir à l’obligation de recours aux bureaux et IC qualifiés:</a:t>
            </a:r>
          </a:p>
          <a:p>
            <a:pPr lvl="1"/>
            <a:r>
              <a:rPr lang="fr-FR" sz="2000" dirty="0" smtClean="0">
                <a:solidFill>
                  <a:schemeClr val="tx1">
                    <a:lumMod val="85000"/>
                    <a:lumOff val="15000"/>
                  </a:schemeClr>
                </a:solidFill>
              </a:rPr>
              <a:t>Etudier avec le MEHAT les possibilités d’actualiser l’arrêté régissant les activités des BE et des IC ;</a:t>
            </a:r>
          </a:p>
          <a:p>
            <a:pPr lvl="1"/>
            <a:r>
              <a:rPr lang="fr-FR" sz="2000" dirty="0" smtClean="0">
                <a:solidFill>
                  <a:schemeClr val="tx1">
                    <a:lumMod val="95000"/>
                    <a:lumOff val="5000"/>
                  </a:schemeClr>
                </a:solidFill>
              </a:rPr>
              <a:t>Discuter avec la CT des ER (M. En) l’obligation de la réalisation des études techniques et économiques, exigées par le décret d’application de la loi n°12-2012,  par des bureaux éligibles et l’inscription de cette obligation au niveau de son manuel de procédures ;</a:t>
            </a:r>
          </a:p>
          <a:p>
            <a:pPr lvl="1"/>
            <a:r>
              <a:rPr lang="fr-FR" sz="2000" dirty="0" smtClean="0">
                <a:solidFill>
                  <a:schemeClr val="tx1">
                    <a:lumMod val="95000"/>
                    <a:lumOff val="5000"/>
                  </a:schemeClr>
                </a:solidFill>
              </a:rPr>
              <a:t>Discuter avec la CTC (ANME) les procédures nécessaires pour ajouter le critère « étude réalisée par un BE éligible » à l’ensemble des critères fixés par la CTC lors de la décision de l’octroi des subventions FTE.</a:t>
            </a:r>
          </a:p>
          <a:p>
            <a:pPr lvl="1"/>
            <a:endParaRPr lang="fr-FR" sz="2000" dirty="0" smtClean="0">
              <a:solidFill>
                <a:schemeClr val="tx1">
                  <a:lumMod val="95000"/>
                  <a:lumOff val="5000"/>
                </a:schemeClr>
              </a:solidFill>
            </a:endParaRPr>
          </a:p>
          <a:p>
            <a:pPr algn="just"/>
            <a:r>
              <a:rPr lang="fr-FR" sz="2000" dirty="0" smtClean="0"/>
              <a:t> </a:t>
            </a:r>
            <a:r>
              <a:rPr lang="fr-FR" sz="1900" i="1" dirty="0" smtClean="0">
                <a:solidFill>
                  <a:schemeClr val="tx1">
                    <a:lumMod val="95000"/>
                    <a:lumOff val="5000"/>
                  </a:schemeClr>
                </a:solidFill>
              </a:rPr>
              <a:t>Encourager le recours aux BE qualifiés par les promoteurs de projets renouvelables:  propositions permettant la  diffusion de la liste des BE  éligibles auprès de ces promoteurs à travers les sites WEB les mieux indiqués (sites web Chambre </a:t>
            </a:r>
            <a:r>
              <a:rPr lang="fr-FR" sz="1900" i="1" dirty="0" err="1" smtClean="0">
                <a:solidFill>
                  <a:schemeClr val="tx1">
                    <a:lumMod val="95000"/>
                    <a:lumOff val="5000"/>
                  </a:schemeClr>
                </a:solidFill>
              </a:rPr>
              <a:t>Synd</a:t>
            </a:r>
            <a:r>
              <a:rPr lang="fr-FR" sz="1900" i="1" dirty="0" smtClean="0">
                <a:solidFill>
                  <a:schemeClr val="tx1">
                    <a:lumMod val="95000"/>
                    <a:lumOff val="5000"/>
                  </a:schemeClr>
                </a:solidFill>
              </a:rPr>
              <a:t>., STEG, ANME, Ministère de l’énergie, MEHAT, FIPA, …).</a:t>
            </a:r>
            <a:endParaRPr lang="fr-FR" sz="2000" i="1" dirty="0" smtClean="0">
              <a:solidFill>
                <a:schemeClr val="tx1">
                  <a:lumMod val="95000"/>
                  <a:lumOff val="5000"/>
                </a:schemeClr>
              </a:solidFill>
            </a:endParaRPr>
          </a:p>
          <a:p>
            <a:pPr algn="just">
              <a:buNone/>
            </a:pPr>
            <a:endParaRPr lang="fr-FR" sz="2000" dirty="0" smtClean="0"/>
          </a:p>
          <a:p>
            <a:endParaRPr lang="fr-FR" sz="1900" dirty="0" smtClean="0">
              <a:solidFill>
                <a:schemeClr val="tx2">
                  <a:lumMod val="50000"/>
                </a:schemeClr>
              </a:solidFill>
            </a:endParaRPr>
          </a:p>
          <a:p>
            <a:pPr algn="just"/>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731520" lvl="1" indent="-457200">
              <a:lnSpc>
                <a:spcPct val="180000"/>
              </a:lnSpc>
              <a:buFont typeface="+mj-lt"/>
              <a:buAutoNum type="arabicPeriod"/>
            </a:pPr>
            <a:r>
              <a:rPr lang="fr-FR" sz="1500" dirty="0" smtClean="0">
                <a:solidFill>
                  <a:schemeClr val="bg1">
                    <a:lumMod val="50000"/>
                  </a:schemeClr>
                </a:solidFill>
              </a:rPr>
              <a:t>Approche méthodologique</a:t>
            </a:r>
          </a:p>
          <a:p>
            <a:pPr marL="731520" lvl="1" indent="-457200">
              <a:lnSpc>
                <a:spcPct val="160000"/>
              </a:lnSpc>
              <a:buFont typeface="+mj-lt"/>
              <a:buAutoNum type="arabicPeriod"/>
            </a:pPr>
            <a:r>
              <a:rPr lang="fr-FR" sz="1500" dirty="0" smtClean="0">
                <a:solidFill>
                  <a:schemeClr val="bg1">
                    <a:lumMod val="50000"/>
                  </a:schemeClr>
                </a:solidFill>
              </a:rPr>
              <a:t>Etat des lieux des BE</a:t>
            </a:r>
          </a:p>
          <a:p>
            <a:pPr marL="731520" lvl="1" indent="-457200">
              <a:lnSpc>
                <a:spcPct val="170000"/>
              </a:lnSpc>
              <a:buFont typeface="+mj-lt"/>
              <a:buAutoNum type="arabicPeriod"/>
            </a:pPr>
            <a:r>
              <a:rPr lang="fr-FR" sz="1500" dirty="0" smtClean="0">
                <a:solidFill>
                  <a:schemeClr val="bg1">
                    <a:lumMod val="50000"/>
                  </a:schemeClr>
                </a:solidFill>
              </a:rPr>
              <a:t>Identification des besoins des bureaux d’études</a:t>
            </a:r>
          </a:p>
          <a:p>
            <a:pPr marL="731520" lvl="1" indent="-457200">
              <a:lnSpc>
                <a:spcPct val="18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9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60000"/>
              </a:lnSpc>
              <a:buFont typeface="+mj-lt"/>
              <a:buAutoNum type="arabicPeriod"/>
            </a:pPr>
            <a:r>
              <a:rPr lang="fr-FR" sz="2900" dirty="0" smtClean="0">
                <a:solidFill>
                  <a:srgbClr val="002060"/>
                </a:solidFill>
              </a:rPr>
              <a:t>Livrables de l’étude</a:t>
            </a: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Livrables de l’étude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a:bodyPr>
          <a:lstStyle/>
          <a:p>
            <a:pPr algn="just">
              <a:lnSpc>
                <a:spcPct val="150000"/>
              </a:lnSpc>
            </a:pPr>
            <a:r>
              <a:rPr lang="fr-FR" sz="2800" dirty="0" smtClean="0"/>
              <a:t>Rapport intermédiaire. </a:t>
            </a:r>
          </a:p>
          <a:p>
            <a:pPr algn="just">
              <a:lnSpc>
                <a:spcPct val="150000"/>
              </a:lnSpc>
            </a:pPr>
            <a:r>
              <a:rPr lang="fr-FR" sz="2800" dirty="0" smtClean="0"/>
              <a:t>Rapport Final.</a:t>
            </a:r>
          </a:p>
          <a:p>
            <a:pPr algn="just">
              <a:lnSpc>
                <a:spcPct val="150000"/>
              </a:lnSpc>
            </a:pPr>
            <a:r>
              <a:rPr lang="fr-FR" sz="2800" dirty="0" smtClean="0"/>
              <a:t>Présentation du rapport de l’étude dans le cadre d’un atelier de restitution des résultats.</a:t>
            </a:r>
          </a:p>
          <a:p>
            <a:pPr algn="just">
              <a:lnSpc>
                <a:spcPct val="150000"/>
              </a:lnSpc>
            </a:pPr>
            <a:r>
              <a:rPr lang="fr-FR" sz="2800" dirty="0" smtClean="0"/>
              <a:t>Plan de formation incluant les formations nécessaires pour les BE. </a:t>
            </a:r>
          </a:p>
          <a:p>
            <a:pPr algn="just">
              <a:buNone/>
            </a:pPr>
            <a:endParaRPr lang="fr-FR" sz="2000" dirty="0" smtClean="0"/>
          </a:p>
          <a:p>
            <a:endParaRPr lang="fr-FR" sz="1900" dirty="0" smtClean="0">
              <a:solidFill>
                <a:schemeClr val="tx2">
                  <a:lumMod val="50000"/>
                </a:schemeClr>
              </a:solidFill>
            </a:endParaRPr>
          </a:p>
          <a:p>
            <a:pPr algn="just"/>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lgn="ctr"/>
            <a:endParaRPr lang="fr-FR" dirty="0" smtClean="0"/>
          </a:p>
          <a:p>
            <a:pPr algn="ctr">
              <a:buNone/>
            </a:pPr>
            <a:endParaRPr lang="fr-FR" dirty="0" smtClean="0"/>
          </a:p>
          <a:p>
            <a:pPr algn="ctr">
              <a:buNone/>
            </a:pPr>
            <a:r>
              <a:rPr lang="fr-FR" sz="4400" b="1" dirty="0" smtClean="0">
                <a:solidFill>
                  <a:srgbClr val="C00000"/>
                </a:solidFill>
              </a:rPr>
              <a:t>Merci et à Bientôt</a:t>
            </a:r>
          </a:p>
          <a:p>
            <a:pPr algn="ctr">
              <a:buNone/>
            </a:pPr>
            <a:endParaRPr lang="fr-FR" dirty="0" smtClean="0"/>
          </a:p>
          <a:p>
            <a:pPr algn="ctr">
              <a:buNone/>
            </a:pPr>
            <a:r>
              <a:rPr lang="fr-FR" dirty="0" smtClean="0">
                <a:solidFill>
                  <a:srgbClr val="006699"/>
                </a:solidFill>
                <a:hlinkClick r:id="rId2"/>
              </a:rPr>
              <a:t>akghezal@gmail.com</a:t>
            </a:r>
            <a:endParaRPr lang="fr-FR" dirty="0" smtClean="0">
              <a:solidFill>
                <a:srgbClr val="006699"/>
              </a:solidFill>
            </a:endParaRPr>
          </a:p>
          <a:p>
            <a:pPr algn="ctr">
              <a:buNone/>
            </a:pPr>
            <a:r>
              <a:rPr lang="fr-FR" dirty="0" smtClean="0"/>
              <a:t>Tél: 00 216 98 563 542</a:t>
            </a:r>
          </a:p>
          <a:p>
            <a:pPr algn="ctr"/>
            <a:endParaRPr lang="fr-FR" dirty="0" smtClean="0"/>
          </a:p>
          <a:p>
            <a:pPr algn="ctr"/>
            <a:endParaRPr lang="fr-FR" dirty="0" smtClean="0"/>
          </a:p>
          <a:p>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rgbClr val="002060"/>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457200" indent="-457200">
              <a:lnSpc>
                <a:spcPct val="150000"/>
              </a:lnSpc>
              <a:buFont typeface="+mj-lt"/>
              <a:buAutoNum type="arabicPeriod"/>
            </a:pPr>
            <a:r>
              <a:rPr lang="fr-FR" sz="2000" dirty="0" smtClean="0">
                <a:solidFill>
                  <a:schemeClr val="bg1">
                    <a:lumMod val="50000"/>
                  </a:schemeClr>
                </a:solidFill>
              </a:rPr>
              <a:t>Approche méthodologique</a:t>
            </a:r>
          </a:p>
          <a:p>
            <a:pPr marL="731520" lvl="1" indent="-457200">
              <a:lnSpc>
                <a:spcPct val="150000"/>
              </a:lnSpc>
              <a:buFont typeface="+mj-lt"/>
              <a:buAutoNum type="arabicPeriod"/>
            </a:pPr>
            <a:r>
              <a:rPr lang="fr-FR" sz="1500" dirty="0" smtClean="0">
                <a:solidFill>
                  <a:schemeClr val="bg1">
                    <a:lumMod val="50000"/>
                  </a:schemeClr>
                </a:solidFill>
              </a:rPr>
              <a:t>Etat des lieux des BE</a:t>
            </a:r>
          </a:p>
          <a:p>
            <a:pPr marL="731520" lvl="1" indent="-457200">
              <a:lnSpc>
                <a:spcPct val="150000"/>
              </a:lnSpc>
              <a:buFont typeface="+mj-lt"/>
              <a:buAutoNum type="arabicPeriod"/>
            </a:pPr>
            <a:r>
              <a:rPr lang="fr-FR" sz="1500" dirty="0" smtClean="0">
                <a:solidFill>
                  <a:schemeClr val="bg1">
                    <a:lumMod val="50000"/>
                  </a:schemeClr>
                </a:solidFill>
              </a:rPr>
              <a:t>Identification des besoins des bureaux d’études</a:t>
            </a:r>
          </a:p>
          <a:p>
            <a:pPr marL="731520" lvl="1" indent="-457200">
              <a:lnSpc>
                <a:spcPct val="15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6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Pourquoi l’introduction des Bureaux d’études?</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a:bodyPr>
          <a:lstStyle/>
          <a:p>
            <a:pPr>
              <a:buNone/>
            </a:pPr>
            <a:r>
              <a:rPr lang="fr-FR" sz="2400" dirty="0" smtClean="0"/>
              <a:t>    </a:t>
            </a:r>
            <a:r>
              <a:rPr lang="fr-FR" sz="2200" dirty="0" smtClean="0"/>
              <a:t>L’étude de faisabilité présente le principal outil décisionnel pour les différentes parties intervenantes dans les projets d’énergie renouvelable :</a:t>
            </a:r>
          </a:p>
          <a:p>
            <a:pPr>
              <a:buNone/>
            </a:pPr>
            <a:endParaRPr lang="fr-FR" sz="2400" b="1" dirty="0" smtClean="0"/>
          </a:p>
          <a:p>
            <a:pPr lvl="0"/>
            <a:r>
              <a:rPr lang="fr-FR" sz="2000" b="1" dirty="0" smtClean="0">
                <a:solidFill>
                  <a:schemeClr val="accent1">
                    <a:lumMod val="50000"/>
                  </a:schemeClr>
                </a:solidFill>
              </a:rPr>
              <a:t>Pour le promoteur du projet ( </a:t>
            </a:r>
            <a:r>
              <a:rPr lang="fr-FR" sz="2000" b="1" dirty="0" smtClean="0">
                <a:solidFill>
                  <a:schemeClr val="accent4">
                    <a:lumMod val="50000"/>
                  </a:schemeClr>
                </a:solidFill>
              </a:rPr>
              <a:t>Auto-producteur</a:t>
            </a:r>
            <a:r>
              <a:rPr lang="fr-FR" sz="2000" dirty="0" smtClean="0"/>
              <a:t> en BT (grande puissance) ou en MT; </a:t>
            </a:r>
            <a:r>
              <a:rPr lang="fr-FR" sz="2000" b="1" dirty="0" smtClean="0">
                <a:solidFill>
                  <a:schemeClr val="accent4">
                    <a:lumMod val="50000"/>
                  </a:schemeClr>
                </a:solidFill>
              </a:rPr>
              <a:t>producteur privé</a:t>
            </a:r>
            <a:r>
              <a:rPr lang="fr-FR" sz="2000" dirty="0" smtClean="0"/>
              <a:t>) :</a:t>
            </a:r>
          </a:p>
          <a:p>
            <a:pPr lvl="1"/>
            <a:r>
              <a:rPr lang="fr-FR" sz="1500" dirty="0" smtClean="0"/>
              <a:t> </a:t>
            </a:r>
            <a:r>
              <a:rPr lang="fr-FR" sz="1800" dirty="0" smtClean="0">
                <a:solidFill>
                  <a:schemeClr val="tx1">
                    <a:lumMod val="95000"/>
                    <a:lumOff val="5000"/>
                  </a:schemeClr>
                </a:solidFill>
              </a:rPr>
              <a:t>Les résultats de cette étude sont déterminants pour mesurer l’opportunité et les risques du projet et décider par conséquent sa concrétisation.</a:t>
            </a:r>
          </a:p>
          <a:p>
            <a:pPr lvl="1"/>
            <a:endParaRPr lang="fr-FR" sz="1500" dirty="0" smtClean="0">
              <a:solidFill>
                <a:schemeClr val="tx1">
                  <a:lumMod val="95000"/>
                  <a:lumOff val="5000"/>
                </a:schemeClr>
              </a:solidFill>
            </a:endParaRPr>
          </a:p>
          <a:p>
            <a:pPr lvl="0"/>
            <a:r>
              <a:rPr lang="fr-FR" sz="2000" b="1" dirty="0" smtClean="0">
                <a:solidFill>
                  <a:schemeClr val="accent1">
                    <a:lumMod val="50000"/>
                  </a:schemeClr>
                </a:solidFill>
              </a:rPr>
              <a:t>Pour la banque : </a:t>
            </a:r>
          </a:p>
          <a:p>
            <a:pPr lvl="1" algn="just"/>
            <a:r>
              <a:rPr lang="fr-FR" sz="1800" dirty="0" smtClean="0">
                <a:solidFill>
                  <a:schemeClr val="tx1">
                    <a:lumMod val="95000"/>
                    <a:lumOff val="5000"/>
                  </a:schemeClr>
                </a:solidFill>
              </a:rPr>
              <a:t>La présentation d’une étude de qualité avec des calculs bien fondés aboutissant à des résultats économiques et financiers confirmant la rentabilité du projet sont parmi les plus importants critères de la décision de la banque concernant le financement du projet.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Pourquoi l’introduction des Bureaux d’études?</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r>
              <a:rPr lang="fr-FR" sz="2000" b="1" dirty="0" smtClean="0">
                <a:solidFill>
                  <a:schemeClr val="accent1">
                    <a:lumMod val="50000"/>
                  </a:schemeClr>
                </a:solidFill>
              </a:rPr>
              <a:t>Pour le gestionnaire de réseau électrique : </a:t>
            </a:r>
          </a:p>
          <a:p>
            <a:pPr lvl="1"/>
            <a:r>
              <a:rPr lang="fr-FR" sz="1800" dirty="0" smtClean="0">
                <a:solidFill>
                  <a:schemeClr val="tx1">
                    <a:lumMod val="95000"/>
                    <a:lumOff val="5000"/>
                  </a:schemeClr>
                </a:solidFill>
              </a:rPr>
              <a:t>Les éléments apportés au niveau d’une étude sont indispensables à la STEG pour vérifier d’une façon préliminaire les possibilités de raccordement de l’installation renouvelable au réseau électrique ainsi que le respect du projet aux conditions fixées par les cahiers des charges de raccordement et d’évacuation de l’énergie </a:t>
            </a:r>
          </a:p>
          <a:p>
            <a:pPr lvl="1"/>
            <a:endParaRPr lang="fr-FR" sz="1500" dirty="0" smtClean="0">
              <a:solidFill>
                <a:schemeClr val="tx1">
                  <a:lumMod val="95000"/>
                  <a:lumOff val="5000"/>
                </a:schemeClr>
              </a:solidFill>
            </a:endParaRPr>
          </a:p>
          <a:p>
            <a:r>
              <a:rPr lang="fr-FR" sz="2000" b="1" dirty="0" smtClean="0">
                <a:solidFill>
                  <a:schemeClr val="accent1">
                    <a:lumMod val="50000"/>
                  </a:schemeClr>
                </a:solidFill>
              </a:rPr>
              <a:t>Pour la Commission Technique (Ministère Energie): </a:t>
            </a:r>
          </a:p>
          <a:p>
            <a:pPr lvl="1" algn="just"/>
            <a:r>
              <a:rPr lang="fr-FR" sz="1800" dirty="0" smtClean="0">
                <a:solidFill>
                  <a:schemeClr val="tx1">
                    <a:lumMod val="95000"/>
                    <a:lumOff val="5000"/>
                  </a:schemeClr>
                </a:solidFill>
              </a:rPr>
              <a:t>L’étude technico-économique est exigée au niveau du dossier accompagnant la demande de l’autorisation pour les projets d’autoproduction raccordés aux réseaux MT &amp; HT ainsi que pour tous les projets de production privée dont le productible est destinée à la consommation locale.</a:t>
            </a:r>
          </a:p>
          <a:p>
            <a:pPr lvl="1" algn="just"/>
            <a:endParaRPr lang="fr-FR" sz="1800" dirty="0" smtClean="0">
              <a:solidFill>
                <a:schemeClr val="tx1">
                  <a:lumMod val="95000"/>
                  <a:lumOff val="5000"/>
                </a:schemeClr>
              </a:solidFill>
            </a:endParaRPr>
          </a:p>
          <a:p>
            <a:pPr marL="274320" lvl="1">
              <a:buClr>
                <a:schemeClr val="accent1"/>
              </a:buClr>
              <a:buSzPct val="85000"/>
              <a:buFont typeface="Wingdings 2"/>
              <a:buChar char=""/>
            </a:pPr>
            <a:r>
              <a:rPr lang="fr-FR" sz="2000" b="1" dirty="0" smtClean="0">
                <a:solidFill>
                  <a:schemeClr val="accent1">
                    <a:lumMod val="50000"/>
                  </a:schemeClr>
                </a:solidFill>
              </a:rPr>
              <a:t>Pour la Commission Technique Consultative FTE (ANME):</a:t>
            </a:r>
          </a:p>
          <a:p>
            <a:pPr lvl="1" algn="just"/>
            <a:r>
              <a:rPr lang="fr-FR" sz="1800" dirty="0" smtClean="0">
                <a:solidFill>
                  <a:schemeClr val="tx1">
                    <a:lumMod val="95000"/>
                    <a:lumOff val="5000"/>
                  </a:schemeClr>
                </a:solidFill>
              </a:rPr>
              <a:t>La décision de l’octroi des subventions pour les projets renouvelables repose essentiellement sur les résultats des études technico-économiques de ces projets. Ces études doivent  accompagner les dossiers de demandes de subventions.</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rgbClr val="002060"/>
                </a:solidFill>
              </a:rPr>
              <a:t>Objectifs de l’étude</a:t>
            </a:r>
          </a:p>
          <a:p>
            <a:pPr marL="457200" indent="-457200">
              <a:lnSpc>
                <a:spcPct val="150000"/>
              </a:lnSpc>
              <a:buFont typeface="+mj-lt"/>
              <a:buAutoNum type="arabicPeriod"/>
            </a:pPr>
            <a:r>
              <a:rPr lang="fr-FR" sz="2000" dirty="0" smtClean="0">
                <a:solidFill>
                  <a:schemeClr val="bg1">
                    <a:lumMod val="50000"/>
                  </a:schemeClr>
                </a:solidFill>
              </a:rPr>
              <a:t>Approche méthodologique</a:t>
            </a:r>
          </a:p>
          <a:p>
            <a:pPr marL="731520" lvl="1" indent="-457200">
              <a:lnSpc>
                <a:spcPct val="150000"/>
              </a:lnSpc>
              <a:buFont typeface="+mj-lt"/>
              <a:buAutoNum type="arabicPeriod"/>
            </a:pPr>
            <a:r>
              <a:rPr lang="fr-FR" sz="1500" dirty="0" smtClean="0">
                <a:solidFill>
                  <a:schemeClr val="bg1">
                    <a:lumMod val="50000"/>
                  </a:schemeClr>
                </a:solidFill>
              </a:rPr>
              <a:t>Etat des lieux des BE</a:t>
            </a:r>
          </a:p>
          <a:p>
            <a:pPr marL="731520" lvl="1" indent="-457200">
              <a:lnSpc>
                <a:spcPct val="150000"/>
              </a:lnSpc>
              <a:buFont typeface="+mj-lt"/>
              <a:buAutoNum type="arabicPeriod"/>
            </a:pPr>
            <a:r>
              <a:rPr lang="fr-FR" sz="1500" dirty="0" smtClean="0">
                <a:solidFill>
                  <a:schemeClr val="bg1">
                    <a:lumMod val="50000"/>
                  </a:schemeClr>
                </a:solidFill>
              </a:rPr>
              <a:t>Identification des besoins des bureaux d’études</a:t>
            </a:r>
          </a:p>
          <a:p>
            <a:pPr marL="731520" lvl="1" indent="-457200">
              <a:lnSpc>
                <a:spcPct val="15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6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Objectifs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pPr lvl="0" algn="just">
              <a:lnSpc>
                <a:spcPct val="150000"/>
              </a:lnSpc>
            </a:pPr>
            <a:r>
              <a:rPr lang="fr-FR" sz="2400" dirty="0" smtClean="0"/>
              <a:t>L’établissement de l’état des lieux des bureaux d’études et des organismes pouvant fournir le service d’études et d’accompagnement des projets ER en Tunisie ;</a:t>
            </a:r>
          </a:p>
          <a:p>
            <a:pPr lvl="0" algn="just">
              <a:lnSpc>
                <a:spcPct val="150000"/>
              </a:lnSpc>
            </a:pPr>
            <a:r>
              <a:rPr lang="fr-FR" sz="2400" dirty="0" smtClean="0"/>
              <a:t>L’identification des besoins des bureaux d’études pour fournir un service de qualité ;</a:t>
            </a:r>
          </a:p>
          <a:p>
            <a:pPr lvl="0" algn="just">
              <a:lnSpc>
                <a:spcPct val="150000"/>
              </a:lnSpc>
            </a:pPr>
            <a:r>
              <a:rPr lang="fr-FR" sz="2400" dirty="0" smtClean="0"/>
              <a:t>L’identification des formations requises ainsi que la proposition d’un plan de formation des bureaux d’études ; </a:t>
            </a:r>
          </a:p>
          <a:p>
            <a:pPr lvl="0" algn="just">
              <a:lnSpc>
                <a:spcPct val="150000"/>
              </a:lnSpc>
            </a:pPr>
            <a:r>
              <a:rPr lang="fr-FR" sz="2400" dirty="0" smtClean="0"/>
              <a:t>La mise en place du processus d’intégration des bureaux d’études .</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000" dirty="0" smtClean="0">
                <a:solidFill>
                  <a:schemeClr val="bg1">
                    <a:lumMod val="50000"/>
                  </a:schemeClr>
                </a:solidFill>
              </a:rPr>
              <a:t>Contexte de l’introduction des BE dans les projets ER</a:t>
            </a:r>
          </a:p>
          <a:p>
            <a:pPr marL="457200" indent="-457200">
              <a:lnSpc>
                <a:spcPct val="150000"/>
              </a:lnSpc>
              <a:buFont typeface="+mj-lt"/>
              <a:buAutoNum type="arabicPeriod"/>
            </a:pPr>
            <a:r>
              <a:rPr lang="fr-FR" sz="2000" dirty="0" smtClean="0">
                <a:solidFill>
                  <a:schemeClr val="bg1">
                    <a:lumMod val="50000"/>
                  </a:schemeClr>
                </a:solidFill>
              </a:rPr>
              <a:t>Objectifs de l’étude</a:t>
            </a:r>
          </a:p>
          <a:p>
            <a:pPr marL="457200" indent="-457200">
              <a:lnSpc>
                <a:spcPct val="150000"/>
              </a:lnSpc>
              <a:buFont typeface="+mj-lt"/>
              <a:buAutoNum type="arabicPeriod"/>
            </a:pPr>
            <a:r>
              <a:rPr lang="fr-FR" sz="1800" dirty="0" smtClean="0">
                <a:solidFill>
                  <a:srgbClr val="002060"/>
                </a:solidFill>
              </a:rPr>
              <a:t>Approche méthodologique</a:t>
            </a:r>
          </a:p>
          <a:p>
            <a:pPr marL="731520" lvl="2" indent="-457200">
              <a:lnSpc>
                <a:spcPct val="150000"/>
              </a:lnSpc>
              <a:buClr>
                <a:schemeClr val="accent1"/>
              </a:buClr>
              <a:buSzPct val="85000"/>
              <a:buFont typeface="+mj-lt"/>
              <a:buAutoNum type="arabicPeriod"/>
            </a:pPr>
            <a:r>
              <a:rPr lang="fr-FR" sz="2400" dirty="0" smtClean="0">
                <a:solidFill>
                  <a:srgbClr val="002060"/>
                </a:solidFill>
              </a:rPr>
              <a:t>Etat des lieux des BE</a:t>
            </a:r>
          </a:p>
          <a:p>
            <a:pPr marL="731520" lvl="1" indent="-457200">
              <a:lnSpc>
                <a:spcPct val="150000"/>
              </a:lnSpc>
              <a:buFont typeface="+mj-lt"/>
              <a:buAutoNum type="arabicPeriod"/>
            </a:pPr>
            <a:r>
              <a:rPr lang="fr-FR" sz="1500" dirty="0" smtClean="0">
                <a:solidFill>
                  <a:schemeClr val="bg1">
                    <a:lumMod val="50000"/>
                  </a:schemeClr>
                </a:solidFill>
              </a:rPr>
              <a:t>Identification des besoins des bureaux d’études</a:t>
            </a:r>
          </a:p>
          <a:p>
            <a:pPr marL="731520" lvl="1" indent="-457200">
              <a:lnSpc>
                <a:spcPct val="150000"/>
              </a:lnSpc>
              <a:buFont typeface="+mj-lt"/>
              <a:buAutoNum type="arabicPeriod"/>
            </a:pPr>
            <a:r>
              <a:rPr lang="fr-FR" sz="1500" dirty="0" smtClean="0">
                <a:solidFill>
                  <a:schemeClr val="bg1">
                    <a:lumMod val="50000"/>
                  </a:schemeClr>
                </a:solidFill>
              </a:rPr>
              <a:t>Plan de formation des bureaux d’études </a:t>
            </a:r>
          </a:p>
          <a:p>
            <a:pPr marL="731520" lvl="1" indent="-457200">
              <a:lnSpc>
                <a:spcPct val="160000"/>
              </a:lnSpc>
              <a:buFont typeface="+mj-lt"/>
              <a:buAutoNum type="arabicPeriod"/>
            </a:pPr>
            <a:r>
              <a:rPr lang="fr-FR" sz="1500" dirty="0" smtClean="0">
                <a:solidFill>
                  <a:schemeClr val="bg1">
                    <a:lumMod val="50000"/>
                  </a:schemeClr>
                </a:solidFill>
              </a:rPr>
              <a:t>processus d’intégration des bureaux d’études</a:t>
            </a:r>
          </a:p>
          <a:p>
            <a:pPr marL="457200" indent="-457200">
              <a:lnSpc>
                <a:spcPct val="150000"/>
              </a:lnSpc>
              <a:buFont typeface="+mj-lt"/>
              <a:buAutoNum type="arabicPeriod"/>
            </a:pPr>
            <a:r>
              <a:rPr lang="fr-FR" sz="2000" dirty="0" smtClean="0">
                <a:solidFill>
                  <a:schemeClr val="bg1">
                    <a:lumMod val="50000"/>
                  </a:schemeClr>
                </a:solidFill>
              </a:rPr>
              <a:t>Livrables de l’étude</a:t>
            </a:r>
          </a:p>
          <a:p>
            <a:pPr marL="457200" indent="-457200">
              <a:lnSpc>
                <a:spcPct val="150000"/>
              </a:lnSpc>
              <a:buNone/>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457200" indent="-457200">
              <a:lnSpc>
                <a:spcPct val="150000"/>
              </a:lnSpc>
              <a:buFont typeface="+mj-lt"/>
              <a:buAutoNum type="arabicPeriod"/>
            </a:pPr>
            <a:endParaRPr lang="fr-FR" sz="20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Etat des lieux des B.E (1)</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pPr>
              <a:buFont typeface="Wingdings" pitchFamily="2" charset="2"/>
              <a:buChar char="Ø"/>
            </a:pPr>
            <a:r>
              <a:rPr lang="fr-FR" sz="2000" i="1" dirty="0" smtClean="0"/>
              <a:t>Etablir une liste de bureaux d’études, d’Ingénieurs conseils et d’autres organismes actifs sur le marché tunisien et présentant les conditions de base nécessaires pour figurer parmi les prescripteurs capables d’œuvrer dans les projets ER.</a:t>
            </a:r>
          </a:p>
          <a:p>
            <a:pPr lvl="0"/>
            <a:r>
              <a:rPr lang="fr-FR" sz="2000" dirty="0" smtClean="0"/>
              <a:t>Etudier et analyser le cadre règlementaire régissant l’activité des BE et des IC (arrêtés du MEHAT portant approbation des CC relatif aux BE et IC)</a:t>
            </a:r>
          </a:p>
          <a:p>
            <a:pPr lvl="0" algn="just"/>
            <a:r>
              <a:rPr lang="fr-FR" sz="2000" dirty="0" smtClean="0"/>
              <a:t>Identifier parmi les BE et les IC existants ceux qui répondent aux </a:t>
            </a:r>
            <a:r>
              <a:rPr lang="fr-FR" sz="2000" dirty="0" smtClean="0">
                <a:solidFill>
                  <a:srgbClr val="C00000"/>
                </a:solidFill>
              </a:rPr>
              <a:t>critères formels spécifiques </a:t>
            </a:r>
            <a:r>
              <a:rPr lang="fr-FR" sz="2000" dirty="0" smtClean="0"/>
              <a:t>à l’ingénierie des projets d’énergie renouvelable. </a:t>
            </a:r>
          </a:p>
          <a:p>
            <a:pPr lvl="1"/>
            <a:r>
              <a:rPr lang="fr-FR" sz="1800" dirty="0" smtClean="0">
                <a:solidFill>
                  <a:schemeClr val="tx1">
                    <a:lumMod val="95000"/>
                    <a:lumOff val="5000"/>
                  </a:schemeClr>
                </a:solidFill>
              </a:rPr>
              <a:t>Base de données des BE et des IC du MEHAT. </a:t>
            </a:r>
          </a:p>
          <a:p>
            <a:pPr lvl="1"/>
            <a:r>
              <a:rPr lang="fr-FR" sz="1800" dirty="0" smtClean="0">
                <a:solidFill>
                  <a:schemeClr val="tx1">
                    <a:lumMod val="95000"/>
                    <a:lumOff val="5000"/>
                  </a:schemeClr>
                </a:solidFill>
              </a:rPr>
              <a:t>Institutions publiques impliquées dans le développement des ER (DGE, ANME ,STEG) : BE et organismes ayant manifesté leur intérêt d’exercer dans l’ingénierie des projets ER ou ayant déjà réalisé des études dans ce cadre.</a:t>
            </a:r>
          </a:p>
          <a:p>
            <a:endParaRPr lang="fr-FR" sz="20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1434</TotalTime>
  <Words>1088</Words>
  <Application>Microsoft Office PowerPoint</Application>
  <PresentationFormat>Affichage à l'écran (4:3)</PresentationFormat>
  <Paragraphs>240</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Civil</vt:lpstr>
      <vt:lpstr>Introduction et mise à niveau des bureaux d’études dans le secteur des Energies Renouvelables </vt:lpstr>
      <vt:lpstr>Plan</vt:lpstr>
      <vt:lpstr>Plan</vt:lpstr>
      <vt:lpstr>Pourquoi l’introduction des Bureaux d’études?</vt:lpstr>
      <vt:lpstr>Pourquoi l’introduction des Bureaux d’études?</vt:lpstr>
      <vt:lpstr>Plan</vt:lpstr>
      <vt:lpstr>Objectifs de l’étude</vt:lpstr>
      <vt:lpstr>Plan</vt:lpstr>
      <vt:lpstr>Etat des lieux des B.E (1)</vt:lpstr>
      <vt:lpstr>Etat des lieux des B.E (2)</vt:lpstr>
      <vt:lpstr>Etat des lieux des B.E (3)</vt:lpstr>
      <vt:lpstr>Plan</vt:lpstr>
      <vt:lpstr>Identification des besoins (1)</vt:lpstr>
      <vt:lpstr>Identification des besoins en B.E qualifiés</vt:lpstr>
      <vt:lpstr>A discuter …</vt:lpstr>
      <vt:lpstr>Identification des besoins des B.E</vt:lpstr>
      <vt:lpstr>Plan</vt:lpstr>
      <vt:lpstr>Plan de formation(1)</vt:lpstr>
      <vt:lpstr>Plan de formation(2)</vt:lpstr>
      <vt:lpstr>Plan de formation(3)</vt:lpstr>
      <vt:lpstr>Plan de formation(4)</vt:lpstr>
      <vt:lpstr>Plan</vt:lpstr>
      <vt:lpstr>Processus d’intégration des BE</vt:lpstr>
      <vt:lpstr>Processus d’intégration des BE (2)</vt:lpstr>
      <vt:lpstr>Processus d’intégration des BE (3)</vt:lpstr>
      <vt:lpstr>Plan</vt:lpstr>
      <vt:lpstr>Livrables de l’étude</vt:lpstr>
      <vt:lpstr>Diapositive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ASUS</dc:creator>
  <cp:lastModifiedBy>ASUS</cp:lastModifiedBy>
  <cp:revision>23</cp:revision>
  <dcterms:created xsi:type="dcterms:W3CDTF">2016-10-02T10:48:44Z</dcterms:created>
  <dcterms:modified xsi:type="dcterms:W3CDTF">2017-01-04T14:43:39Z</dcterms:modified>
</cp:coreProperties>
</file>